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57"/>
  </p:notesMasterIdLst>
  <p:handoutMasterIdLst>
    <p:handoutMasterId r:id="rId58"/>
  </p:handoutMasterIdLst>
  <p:sldIdLst>
    <p:sldId id="378" r:id="rId5"/>
    <p:sldId id="374" r:id="rId6"/>
    <p:sldId id="375" r:id="rId7"/>
    <p:sldId id="376" r:id="rId8"/>
    <p:sldId id="380" r:id="rId9"/>
    <p:sldId id="383" r:id="rId10"/>
    <p:sldId id="264" r:id="rId11"/>
    <p:sldId id="276" r:id="rId12"/>
    <p:sldId id="381" r:id="rId13"/>
    <p:sldId id="371" r:id="rId14"/>
    <p:sldId id="420" r:id="rId15"/>
    <p:sldId id="370" r:id="rId16"/>
    <p:sldId id="423" r:id="rId17"/>
    <p:sldId id="422" r:id="rId18"/>
    <p:sldId id="278" r:id="rId19"/>
    <p:sldId id="280" r:id="rId20"/>
    <p:sldId id="281" r:id="rId21"/>
    <p:sldId id="282" r:id="rId22"/>
    <p:sldId id="283" r:id="rId23"/>
    <p:sldId id="385" r:id="rId24"/>
    <p:sldId id="386" r:id="rId25"/>
    <p:sldId id="387" r:id="rId26"/>
    <p:sldId id="388" r:id="rId27"/>
    <p:sldId id="397" r:id="rId28"/>
    <p:sldId id="390" r:id="rId29"/>
    <p:sldId id="391" r:id="rId30"/>
    <p:sldId id="392" r:id="rId31"/>
    <p:sldId id="393" r:id="rId32"/>
    <p:sldId id="394" r:id="rId33"/>
    <p:sldId id="395" r:id="rId34"/>
    <p:sldId id="396" r:id="rId35"/>
    <p:sldId id="398" r:id="rId36"/>
    <p:sldId id="399" r:id="rId37"/>
    <p:sldId id="400" r:id="rId38"/>
    <p:sldId id="401" r:id="rId39"/>
    <p:sldId id="402" r:id="rId40"/>
    <p:sldId id="403" r:id="rId41"/>
    <p:sldId id="404" r:id="rId42"/>
    <p:sldId id="405" r:id="rId43"/>
    <p:sldId id="406" r:id="rId44"/>
    <p:sldId id="407" r:id="rId45"/>
    <p:sldId id="412" r:id="rId46"/>
    <p:sldId id="413" r:id="rId47"/>
    <p:sldId id="408" r:id="rId48"/>
    <p:sldId id="409" r:id="rId49"/>
    <p:sldId id="410" r:id="rId50"/>
    <p:sldId id="414" r:id="rId51"/>
    <p:sldId id="415" r:id="rId52"/>
    <p:sldId id="416" r:id="rId53"/>
    <p:sldId id="417" r:id="rId54"/>
    <p:sldId id="418" r:id="rId55"/>
    <p:sldId id="421" r:id="rId56"/>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58672" autoAdjust="0"/>
  </p:normalViewPr>
  <p:slideViewPr>
    <p:cSldViewPr snapToGrid="0">
      <p:cViewPr varScale="1">
        <p:scale>
          <a:sx n="37" d="100"/>
          <a:sy n="37" d="100"/>
        </p:scale>
        <p:origin x="2262" y="72"/>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3.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01-04-2017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01-04-2017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s.wikipedia.org/wiki/Tecnolog%C3%ADas_de_la_informaci%C3%B3n"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s.wikipedia.org/wiki/Estados_Unido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ha interesado por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a:t>
            </a:fld>
            <a:endParaRPr lang="en-US"/>
          </a:p>
        </p:txBody>
      </p:sp>
    </p:spTree>
    <p:extLst>
      <p:ext uri="{BB962C8B-B14F-4D97-AF65-F5344CB8AC3E}">
        <p14:creationId xmlns:p14="http://schemas.microsoft.com/office/powerpoint/2010/main" val="3147911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En esta imagen podemos ver los 4 tipos de análisis dentro de BI, </a:t>
            </a:r>
          </a:p>
          <a:p>
            <a:r>
              <a:rPr lang="es-PY" sz="1200" b="0" i="0" kern="1200" dirty="0">
                <a:solidFill>
                  <a:schemeClr val="tx1"/>
                </a:solidFill>
                <a:effectLst/>
                <a:latin typeface="+mn-lt"/>
                <a:ea typeface="+mn-ea"/>
                <a:cs typeface="+mn-cs"/>
              </a:rPr>
              <a:t>El análisis descriptivo, el análisis de diagnostico, el predictivo y el prescriptivo</a:t>
            </a:r>
          </a:p>
          <a:p>
            <a:pPr marL="228600" indent="-228600">
              <a:buFont typeface="+mj-lt"/>
              <a:buAutoNum type="arabicPeriod"/>
            </a:pPr>
            <a:r>
              <a:rPr lang="es-PY" sz="1200" b="0" i="0" kern="1200" dirty="0">
                <a:solidFill>
                  <a:schemeClr val="tx1"/>
                </a:solidFill>
                <a:effectLst/>
                <a:latin typeface="+mn-lt"/>
                <a:ea typeface="+mn-ea"/>
                <a:cs typeface="+mn-cs"/>
              </a:rPr>
              <a:t>El análisis descriptivo responde a la pregunta, que sucedió, basándose en datos históricos, ejemplos: las ventas del mes, el producto mas vendido, los clientes mas rentables, etc. </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hoy en día </a:t>
            </a:r>
            <a:r>
              <a:rPr lang="es-ES" sz="1200" b="0" i="0" kern="1200" dirty="0">
                <a:solidFill>
                  <a:schemeClr val="tx1"/>
                </a:solidFill>
                <a:effectLst/>
                <a:latin typeface="+mn-lt"/>
                <a:ea typeface="+mn-ea"/>
                <a:cs typeface="+mn-cs"/>
              </a:rPr>
              <a:t>se encuentran aún en un nivel “descriptivo”, es decir, se limitan a describir las dimensiones y medidas de ciertas partes del negocio.</a:t>
            </a:r>
            <a:endParaRPr lang="es-PY" sz="1200" b="0" i="0" kern="1200" baseline="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El análisis de diagnóstico, responde a la pregunta, por qué sucedió , por ejemplo:  En una empresa hidroeléctrica, al analizar datos de la facturación, podríamos darnos cuenta de que un mes cualquiera la recaudación fue menor en comparación a los otros meses, entonces nos preguntaríamos por qué sucedió? Al navegar un poco mas entre los datos, uno de los motivos podría ser la morosidad de algunos clientes como también, la cantidad de clientes podría haber disminuido, esto nos responde a la pregunta por qué sucedió.</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s-PY" sz="1200" b="0" i="0" kern="1200" dirty="0">
                <a:solidFill>
                  <a:schemeClr val="tx1"/>
                </a:solidFill>
                <a:effectLst/>
                <a:latin typeface="+mn-lt"/>
                <a:ea typeface="+mn-ea"/>
                <a:cs typeface="+mn-cs"/>
              </a:rPr>
              <a:t>      Mencionamos mas arriba la palabra “navegar más entre los datos”, que significa esto? es nada más es que dotar a nuestro análisis con datos de mayor granularidad o sea detallarlos más, inclusive podríamos agregar mas datos.</a:t>
            </a:r>
          </a:p>
          <a:p>
            <a:pPr marL="228600" indent="-228600">
              <a:buFont typeface="+mj-lt"/>
              <a:buAutoNum type="arabicPeriod"/>
            </a:pPr>
            <a:r>
              <a:rPr lang="es-PY" sz="1200" b="0" i="0" kern="1200" dirty="0">
                <a:solidFill>
                  <a:schemeClr val="tx1"/>
                </a:solidFill>
                <a:effectLst/>
                <a:latin typeface="+mn-lt"/>
                <a:ea typeface="+mn-ea"/>
                <a:cs typeface="+mn-cs"/>
              </a:rPr>
              <a:t>El análisis predictivo, responde a la pregunta, </a:t>
            </a:r>
            <a:r>
              <a:rPr lang="es-PY" sz="1200" b="0" i="0" kern="1200" baseline="0" dirty="0">
                <a:solidFill>
                  <a:schemeClr val="tx1"/>
                </a:solidFill>
                <a:effectLst/>
                <a:latin typeface="+mn-lt"/>
                <a:ea typeface="+mn-ea"/>
                <a:cs typeface="+mn-cs"/>
              </a:rPr>
              <a:t>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Son análisis basados en datos históricos que al combinar con reglas, algoritmos y ocasionalmente datos externos, sirven para determinar la probabilidad de que ocurran situaciones y también nos ayudan a calcular las tendencias. </a:t>
            </a:r>
          </a:p>
          <a:p>
            <a:pPr marL="0" indent="0">
              <a:buFont typeface="+mj-lt"/>
              <a:buNone/>
            </a:pPr>
            <a:r>
              <a:rPr lang="es-PY" sz="1200" b="0" i="0" kern="1200" baseline="0" dirty="0">
                <a:solidFill>
                  <a:schemeClr val="tx1"/>
                </a:solidFill>
                <a:effectLst/>
                <a:latin typeface="+mn-lt"/>
                <a:ea typeface="+mn-ea"/>
                <a:cs typeface="+mn-cs"/>
              </a:rPr>
              <a:t>Estos cálculos van mejorando su nivel de precisión con el pasar de los años.</a:t>
            </a:r>
          </a:p>
          <a:p>
            <a:pPr marL="0" indent="0">
              <a:buFont typeface="+mj-lt"/>
              <a:buNone/>
            </a:pPr>
            <a:endParaRPr lang="es-PY" sz="1200" b="0" i="0" kern="1200" dirty="0">
              <a:solidFill>
                <a:schemeClr val="tx1"/>
              </a:solidFill>
              <a:effectLst/>
              <a:latin typeface="+mn-lt"/>
              <a:ea typeface="+mn-ea"/>
              <a:cs typeface="+mn-cs"/>
            </a:endParaRPr>
          </a:p>
          <a:p>
            <a:pPr marL="0" indent="0">
              <a:buFont typeface="+mj-lt"/>
              <a:buNone/>
            </a:pPr>
            <a:r>
              <a:rPr lang="es-PY" sz="1200" b="0" i="0" kern="1200" dirty="0" err="1">
                <a:solidFill>
                  <a:schemeClr val="tx1"/>
                </a:solidFill>
                <a:effectLst/>
                <a:latin typeface="+mn-lt"/>
                <a:ea typeface="+mn-ea"/>
                <a:cs typeface="+mn-cs"/>
              </a:rPr>
              <a:t>Ej</a:t>
            </a:r>
            <a:r>
              <a:rPr lang="es-PY" sz="1200" b="0" i="0" kern="1200" dirty="0">
                <a:solidFill>
                  <a:schemeClr val="tx1"/>
                </a:solidFill>
                <a:effectLst/>
                <a:latin typeface="+mn-lt"/>
                <a:ea typeface="+mn-ea"/>
                <a:cs typeface="+mn-cs"/>
              </a:rPr>
              <a:t>: Cualquier banco o cualquier entidad financiera, podría utilizar el análisis de crédito, analizando los datos históricos del cliente para predecir si  al otorgar un crédito al cliente sería riesgoso o no y la probabilidad de que el cliente pague o no a tiempo.</a:t>
            </a:r>
          </a:p>
          <a:p>
            <a:pPr marL="0" indent="0">
              <a:buFont typeface="+mj-lt"/>
              <a:buNone/>
            </a:pPr>
            <a:endParaRPr lang="es-PY" sz="1200" b="0" i="0" kern="1200" dirty="0">
              <a:solidFill>
                <a:schemeClr val="tx1"/>
              </a:solidFill>
              <a:effectLst/>
              <a:latin typeface="+mn-lt"/>
              <a:ea typeface="+mn-ea"/>
              <a:cs typeface="+mn-cs"/>
            </a:endParaRPr>
          </a:p>
          <a:p>
            <a:pPr marL="228600" indent="-228600">
              <a:buFont typeface="+mj-lt"/>
              <a:buAutoNum type="arabicPeriod"/>
            </a:pPr>
            <a:r>
              <a:rPr lang="es-PY" sz="1200" b="0" i="0" kern="1200" dirty="0">
                <a:solidFill>
                  <a:schemeClr val="tx1"/>
                </a:solidFill>
                <a:effectLst/>
                <a:latin typeface="+mn-lt"/>
                <a:ea typeface="+mn-ea"/>
                <a:cs typeface="+mn-cs"/>
              </a:rPr>
              <a:t>Y el análisis prescriptivo, que responde a la pregunta, </a:t>
            </a:r>
            <a:r>
              <a:rPr lang="es-PY" sz="1200" b="0" i="0" kern="1200" baseline="0" dirty="0">
                <a:solidFill>
                  <a:schemeClr val="tx1"/>
                </a:solidFill>
                <a:effectLst/>
                <a:latin typeface="+mn-lt"/>
                <a:ea typeface="+mn-ea"/>
                <a:cs typeface="+mn-cs"/>
              </a:rPr>
              <a:t>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p>
          <a:p>
            <a:r>
              <a:rPr lang="es-ES" sz="1200" b="0" i="0" kern="1200" dirty="0">
                <a:solidFill>
                  <a:schemeClr val="tx1"/>
                </a:solidFill>
                <a:effectLst/>
                <a:latin typeface="+mn-lt"/>
                <a:ea typeface="+mn-ea"/>
                <a:cs typeface="+mn-cs"/>
              </a:rPr>
              <a:t>      </a:t>
            </a:r>
          </a:p>
          <a:p>
            <a:r>
              <a:rPr lang="es-ES" sz="1200" b="0" i="0" kern="1200" dirty="0">
                <a:solidFill>
                  <a:schemeClr val="tx1"/>
                </a:solidFill>
                <a:effectLst/>
                <a:latin typeface="+mn-lt"/>
                <a:ea typeface="+mn-ea"/>
                <a:cs typeface="+mn-cs"/>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lang="es-PY" sz="1200" b="0" i="0" kern="1200" dirty="0">
              <a:solidFill>
                <a:schemeClr val="tx1"/>
              </a:solidFill>
              <a:effectLst/>
              <a:latin typeface="+mn-lt"/>
              <a:ea typeface="+mn-ea"/>
              <a:cs typeface="+mn-cs"/>
            </a:endParaRPr>
          </a:p>
          <a:p>
            <a:endParaRPr lang="es-PY" dirty="0"/>
          </a:p>
          <a:p>
            <a:r>
              <a:rPr lang="es-PY" dirty="0"/>
              <a:t>Con esto finalizamos la primera parte de la presentación que definen algunos conceptos sobre Business </a:t>
            </a:r>
            <a:r>
              <a:rPr lang="es-PY" dirty="0" err="1"/>
              <a:t>Intelligence</a:t>
            </a:r>
            <a:r>
              <a:rPr lang="es-PY" dirty="0"/>
              <a:t> y data Discovery, a continuación mi compañero les hablará sobre los criterios que nos llevó a la selección de la herramienta que utilizamos para aplicar data Discovery y también nos mostrará las visualizaciones construidas en este proyecto.</a:t>
            </a:r>
          </a:p>
          <a:p>
            <a:endParaRPr lang="es-PY" dirty="0"/>
          </a:p>
          <a:p>
            <a:r>
              <a:rPr lang="es-PY" dirty="0"/>
              <a:t>3.3.m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11</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https://www.gartner.com/doc/2560415/gartner-evaluates-vendors-markets-magic</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A continuación mostraré 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el cual nos apoyó en la selección de la herramienta para la aplicación de data Discovery.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Quién o qué es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a:t>
            </a:r>
          </a:p>
          <a:p>
            <a:r>
              <a:rPr lang="es-ES" sz="1200" b="1" i="0" kern="1200" dirty="0" err="1">
                <a:solidFill>
                  <a:schemeClr val="tx1"/>
                </a:solidFill>
                <a:effectLst/>
                <a:latin typeface="+mn-lt"/>
                <a:ea typeface="+mn-ea"/>
                <a:cs typeface="+mn-cs"/>
              </a:rPr>
              <a:t>Gartner</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 una empresa consultora y de investigación de las </a:t>
            </a:r>
            <a:r>
              <a:rPr lang="es-ES" sz="1200" b="0" i="0" u="none" strike="noStrike" kern="1200" dirty="0">
                <a:solidFill>
                  <a:schemeClr val="tx1"/>
                </a:solidFill>
                <a:effectLst/>
                <a:latin typeface="+mn-lt"/>
                <a:ea typeface="+mn-ea"/>
                <a:cs typeface="+mn-cs"/>
                <a:hlinkClick r:id="rId3" tooltip="Tecnologías de la información"/>
              </a:rPr>
              <a:t>tecnologías de la información</a:t>
            </a:r>
            <a:r>
              <a:rPr lang="es-ES" sz="1200" b="0" i="0" kern="1200" dirty="0">
                <a:solidFill>
                  <a:schemeClr val="tx1"/>
                </a:solidFill>
                <a:effectLst/>
                <a:latin typeface="+mn-lt"/>
                <a:ea typeface="+mn-ea"/>
                <a:cs typeface="+mn-cs"/>
              </a:rPr>
              <a:t> con sede en </a:t>
            </a:r>
            <a:r>
              <a:rPr lang="es-ES" sz="1200" b="0" i="0" u="none" strike="noStrike" kern="1200" dirty="0">
                <a:solidFill>
                  <a:schemeClr val="tx1"/>
                </a:solidFill>
                <a:effectLst/>
                <a:latin typeface="+mn-lt"/>
                <a:ea typeface="+mn-ea"/>
                <a:cs typeface="+mn-cs"/>
                <a:hlinkClick r:id="rId4" tooltip="Estados Unidos"/>
              </a:rPr>
              <a:t>Estados Unidos</a:t>
            </a:r>
            <a:r>
              <a:rPr lang="es-ES" sz="1200" b="0" i="0" kern="1200" dirty="0">
                <a:solidFill>
                  <a:schemeClr val="tx1"/>
                </a:solidFill>
                <a:effectLst/>
                <a:latin typeface="+mn-lt"/>
                <a:ea typeface="+mn-ea"/>
                <a:cs typeface="+mn-cs"/>
              </a:rPr>
              <a:t>. </a:t>
            </a:r>
          </a:p>
          <a:p>
            <a:endParaRPr lang="es-ES" sz="1200" b="0" i="0" kern="1200" dirty="0">
              <a:solidFill>
                <a:schemeClr val="tx1"/>
              </a:solidFill>
              <a:effectLst/>
              <a:latin typeface="+mn-lt"/>
              <a:ea typeface="+mn-ea"/>
              <a:cs typeface="+mn-cs"/>
            </a:endParaRPr>
          </a:p>
          <a:p>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incluye entre sus clientes a algunas de las más grandes empresas, agencias de gobierno, empresas tecnológicas y agencias de inversión. La empresa se concentra en la investigación.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y en este caso  nos muestra 4 </a:t>
            </a:r>
            <a:r>
              <a:rPr lang="es-PY" sz="1200" b="0" i="0" kern="1200" dirty="0" err="1">
                <a:solidFill>
                  <a:schemeClr val="tx1"/>
                </a:solidFill>
                <a:effectLst/>
                <a:latin typeface="+mn-lt"/>
                <a:ea typeface="+mn-ea"/>
                <a:cs typeface="+mn-cs"/>
              </a:rPr>
              <a:t>categorias</a:t>
            </a:r>
            <a:r>
              <a:rPr lang="es-PY" sz="1200" b="0" i="0" kern="1200" dirty="0">
                <a:solidFill>
                  <a:schemeClr val="tx1"/>
                </a:solidFill>
                <a:effectLst/>
                <a:latin typeface="+mn-lt"/>
                <a:ea typeface="+mn-ea"/>
                <a:cs typeface="+mn-cs"/>
              </a:rPr>
              <a:t> de proveedores de tecnología de BI.</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Qué significa cada eje?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 y de esta manera lograr ser pioneros en un cierto segmento.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Entendimi</a:t>
            </a: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Y o capacidad para ejecutar es llevar a cabo una visión con un alto nivel de eficiencia. Uno puede tener muchas ideas pero al final nunca las aplica o las aplica con poca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Daremos un ejemplo dónde se cumplen estas dos características.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sabemos, durante mucho tiempo office dominó el mercado hasta que apareció Google </a:t>
            </a:r>
            <a:r>
              <a:rPr lang="es-PY" sz="1200" b="0" i="0" kern="1200" dirty="0" err="1">
                <a:solidFill>
                  <a:schemeClr val="tx1"/>
                </a:solidFill>
                <a:effectLst/>
                <a:latin typeface="+mn-lt"/>
                <a:ea typeface="+mn-ea"/>
                <a:cs typeface="+mn-cs"/>
              </a:rPr>
              <a:t>Docs</a:t>
            </a:r>
            <a:r>
              <a:rPr lang="es-PY" sz="1200" b="0" i="0" kern="1200" dirty="0">
                <a:solidFill>
                  <a:schemeClr val="tx1"/>
                </a:solidFill>
                <a:effectLst/>
                <a:latin typeface="+mn-lt"/>
                <a:ea typeface="+mn-ea"/>
                <a:cs typeface="+mn-cs"/>
              </a:rPr>
              <a:t>, introduciendo algunas características visionarias como la colaboración en línea. Además de esto su licencia de uso es abierta, o sea inicialmente no se paga.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no era necesaria ningún tipo de instalación, se accede directamente en la web, etc.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Esto mismo ha sucedido entre Nokia y Samsung.</a:t>
            </a:r>
            <a:br>
              <a:rPr lang="es-PY"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CUADRANTES: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Vamos a definir los cuatros cuadrantes </a:t>
            </a:r>
          </a:p>
          <a:p>
            <a:pPr algn="l">
              <a:buFont typeface="Arial" panose="020B0604020202020204" pitchFamily="34" charset="0"/>
              <a:buChar char="•"/>
            </a:pPr>
            <a:r>
              <a:rPr lang="es-ES" b="1" i="0" dirty="0">
                <a:solidFill>
                  <a:srgbClr val="333333"/>
                </a:solidFill>
                <a:effectLst/>
                <a:latin typeface="Georgia" panose="02040502050405020303" pitchFamily="18" charset="0"/>
              </a:rPr>
              <a:t>Líderes </a:t>
            </a:r>
            <a:r>
              <a:rPr lang="en-US" b="1"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mañana. </a:t>
            </a:r>
          </a:p>
          <a:p>
            <a:pPr algn="l">
              <a:buFont typeface="Arial" panose="020B0604020202020204" pitchFamily="34" charset="0"/>
              <a:buChar char="•"/>
            </a:pPr>
            <a:r>
              <a:rPr lang="es-ES" b="0" i="0" dirty="0">
                <a:solidFill>
                  <a:srgbClr val="333333"/>
                </a:solidFill>
                <a:effectLst/>
                <a:latin typeface="Georgia" panose="02040502050405020303" pitchFamily="18" charset="0"/>
              </a:rPr>
              <a:t>Alcanzar este nivel es lo mas complicado ya que es necesario la</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aspirantes -&gt;</a:t>
            </a:r>
            <a:r>
              <a:rPr lang="es-ES" b="0" i="0" dirty="0">
                <a:solidFill>
                  <a:srgbClr val="333333"/>
                </a:solidFill>
                <a:effectLst/>
                <a:latin typeface="Georgia" panose="02040502050405020303" pitchFamily="18" charset="0"/>
              </a:rPr>
              <a:t>ejecutan bien hoy o pueden dominar un segmento grande, pero no demuestran una comprensión de la dirección del mercado</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Visionarios -&gt; </a:t>
            </a:r>
            <a:r>
              <a:rPr lang="es-ES" b="0" i="0" dirty="0">
                <a:solidFill>
                  <a:srgbClr val="333333"/>
                </a:solidFill>
                <a:effectLst/>
                <a:latin typeface="Georgia" panose="02040502050405020303" pitchFamily="18" charset="0"/>
              </a:rPr>
              <a:t>entienden dónde va el mercado o tienen una visión para cambiar las reglas del mercado, pero todavía no ejecutan bien</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Jugadores de nichos (niche </a:t>
            </a:r>
            <a:r>
              <a:rPr lang="es-ES" b="1" i="0" dirty="0" err="1">
                <a:solidFill>
                  <a:srgbClr val="333333"/>
                </a:solidFill>
                <a:effectLst/>
                <a:latin typeface="Georgia" panose="02040502050405020303" pitchFamily="18" charset="0"/>
              </a:rPr>
              <a:t>players</a:t>
            </a:r>
            <a:r>
              <a:rPr lang="es-ES" b="1" i="0" dirty="0">
                <a:solidFill>
                  <a:srgbClr val="333333"/>
                </a:solidFill>
                <a:effectLst/>
                <a:latin typeface="Georgia" panose="02040502050405020303" pitchFamily="18" charset="0"/>
              </a:rPr>
              <a:t>): </a:t>
            </a:r>
            <a:r>
              <a:rPr lang="es-ES" b="0" i="0" dirty="0">
                <a:solidFill>
                  <a:srgbClr val="333333"/>
                </a:solidFill>
                <a:effectLst/>
                <a:latin typeface="Georgia" panose="02040502050405020303" pitchFamily="18" charset="0"/>
              </a:rPr>
              <a:t>enfocados a determinadas áreas de las tecnologías, sin disponer de una suite completa.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Este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a:t>
            </a:r>
            <a:r>
              <a:rPr lang="es-PY" sz="1200" b="0" i="0" kern="1200" noProof="0" dirty="0">
                <a:solidFill>
                  <a:schemeClr val="tx1"/>
                </a:solidFill>
                <a:effectLst/>
                <a:latin typeface="+mn-lt"/>
                <a:ea typeface="+mn-ea"/>
                <a:cs typeface="+mn-cs"/>
              </a:rPr>
              <a:t>tipo de tecnología.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noProof="0" dirty="0">
              <a:solidFill>
                <a:schemeClr val="tx1"/>
              </a:solidFill>
              <a:effectLst/>
              <a:latin typeface="+mn-lt"/>
              <a:ea typeface="+mn-ea"/>
              <a:cs typeface="+mn-cs"/>
            </a:endParaRPr>
          </a:p>
          <a:p>
            <a:r>
              <a:rPr lang="es-PY" sz="1200" b="1" i="1" u="none" strike="noStrike" kern="1200" noProof="0" dirty="0">
                <a:solidFill>
                  <a:schemeClr val="tx1"/>
                </a:solidFill>
                <a:effectLst/>
                <a:latin typeface="+mn-lt"/>
                <a:ea typeface="+mn-ea"/>
                <a:cs typeface="+mn-cs"/>
              </a:rPr>
              <a:t>Integridad de la visión</a:t>
            </a:r>
            <a:endParaRPr lang="es-PY" sz="1200" b="1" i="0" kern="1200" noProof="0" dirty="0">
              <a:solidFill>
                <a:schemeClr val="tx1"/>
              </a:solidFill>
              <a:effectLst/>
              <a:latin typeface="+mn-lt"/>
              <a:ea typeface="+mn-ea"/>
              <a:cs typeface="+mn-cs"/>
            </a:endParaRPr>
          </a:p>
          <a:p>
            <a:br>
              <a:rPr lang="es-PY" noProof="0" dirty="0"/>
            </a:br>
            <a:r>
              <a:rPr lang="es-PY" sz="1200" b="1" i="0" kern="1200" noProof="0" dirty="0">
                <a:solidFill>
                  <a:schemeClr val="tx1"/>
                </a:solidFill>
                <a:effectLst/>
                <a:latin typeface="+mn-lt"/>
                <a:ea typeface="+mn-ea"/>
                <a:cs typeface="+mn-cs"/>
              </a:rPr>
              <a:t>Entendimiento del Mercado: </a:t>
            </a:r>
            <a:r>
              <a:rPr lang="es-PY" sz="1200" b="0" i="0" kern="1200" noProof="0" dirty="0">
                <a:solidFill>
                  <a:schemeClr val="tx1"/>
                </a:solidFill>
                <a:effectLst/>
                <a:latin typeface="+mn-lt"/>
                <a:ea typeface="+mn-ea"/>
                <a:cs typeface="+mn-cs"/>
              </a:rPr>
              <a:t>Es la capacidad de entender las necesidades de los clientes y traducir estas necesidades en productos y servicios. </a:t>
            </a:r>
          </a:p>
          <a:p>
            <a:r>
              <a:rPr lang="es-PY" sz="1200" b="1" i="0" kern="1200" noProof="0" dirty="0">
                <a:solidFill>
                  <a:schemeClr val="tx1"/>
                </a:solidFill>
                <a:effectLst/>
                <a:latin typeface="+mn-lt"/>
                <a:ea typeface="+mn-ea"/>
                <a:cs typeface="+mn-cs"/>
              </a:rPr>
              <a:t>Estrategia de Marketing: </a:t>
            </a:r>
            <a:r>
              <a:rPr lang="es-PY" sz="1200" b="0" i="0" kern="1200" noProof="0" dirty="0">
                <a:solidFill>
                  <a:schemeClr val="tx1"/>
                </a:solidFill>
                <a:effectLst/>
                <a:latin typeface="+mn-lt"/>
                <a:ea typeface="+mn-ea"/>
                <a:cs typeface="+mn-cs"/>
              </a:rPr>
              <a:t>Mensajes claros, constantes y </a:t>
            </a:r>
            <a:r>
              <a:rPr lang="es-PY" sz="1200" b="0" i="0" kern="1200" noProof="0" dirty="0">
                <a:solidFill>
                  <a:schemeClr val="tx1"/>
                </a:solidFill>
                <a:effectLst/>
                <a:latin typeface="+mn-lt"/>
                <a:ea typeface="+mn-ea"/>
                <a:cs typeface="+mn-cs"/>
              </a:rPr>
              <a:t>diferenciados divulgados en diversos medios.</a:t>
            </a:r>
          </a:p>
          <a:p>
            <a:r>
              <a:rPr lang="en-US" sz="1200" b="1" i="0" kern="1200" dirty="0" err="1">
                <a:solidFill>
                  <a:schemeClr val="tx1"/>
                </a:solidFill>
                <a:effectLst/>
                <a:latin typeface="+mn-lt"/>
                <a:ea typeface="+mn-ea"/>
                <a:cs typeface="+mn-cs"/>
              </a:rPr>
              <a:t>Estrategia</a:t>
            </a:r>
            <a:r>
              <a:rPr lang="en-US" sz="1200" b="1" i="0" kern="1200" dirty="0">
                <a:solidFill>
                  <a:schemeClr val="tx1"/>
                </a:solidFill>
                <a:effectLst/>
                <a:latin typeface="+mn-lt"/>
                <a:ea typeface="+mn-ea"/>
                <a:cs typeface="+mn-cs"/>
              </a:rPr>
              <a:t> de Ventas: </a:t>
            </a:r>
            <a:r>
              <a:rPr lang="en-US" sz="1200" b="0" i="0" kern="1200" dirty="0" err="1">
                <a:solidFill>
                  <a:schemeClr val="tx1"/>
                </a:solidFill>
                <a:effectLst/>
                <a:latin typeface="+mn-lt"/>
                <a:ea typeface="+mn-ea"/>
                <a:cs typeface="+mn-cs"/>
              </a:rPr>
              <a:t>Usar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redes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apropiadas</a:t>
            </a:r>
            <a:r>
              <a:rPr lang="en-US" sz="1200" b="0" i="0" kern="1200" dirty="0">
                <a:solidFill>
                  <a:schemeClr val="tx1"/>
                </a:solidFill>
                <a:effectLst/>
                <a:latin typeface="+mn-lt"/>
                <a:ea typeface="+mn-ea"/>
                <a:cs typeface="+mn-cs"/>
              </a:rPr>
              <a:t> para </a:t>
            </a:r>
            <a:r>
              <a:rPr lang="en-US" sz="1200" b="0" i="0" kern="1200" dirty="0" err="1">
                <a:solidFill>
                  <a:schemeClr val="tx1"/>
                </a:solidFill>
                <a:effectLst/>
                <a:latin typeface="+mn-lt"/>
                <a:ea typeface="+mn-ea"/>
                <a:cs typeface="+mn-cs"/>
              </a:rPr>
              <a:t>ventas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directas</a:t>
            </a:r>
            <a:r>
              <a:rPr lang="en-US" sz="1200" b="0" i="0" kern="1200" dirty="0">
                <a:solidFill>
                  <a:schemeClr val="tx1"/>
                </a:solidFill>
                <a:effectLst/>
                <a:latin typeface="+mn-lt"/>
                <a:ea typeface="+mn-ea"/>
                <a:cs typeface="+mn-cs"/>
              </a:rPr>
              <a:t> e </a:t>
            </a:r>
            <a:r>
              <a:rPr lang="en-US" sz="1200" b="0" i="0" kern="1200" dirty="0" err="1">
                <a:solidFill>
                  <a:schemeClr val="tx1"/>
                </a:solidFill>
                <a:effectLst/>
                <a:latin typeface="+mn-lt"/>
                <a:ea typeface="+mn-ea"/>
                <a:cs typeface="+mn-cs"/>
              </a:rPr>
              <a:t>indirectas</a:t>
            </a:r>
            <a:r>
              <a:rPr lang="en-US" sz="1200" b="0" i="0" kern="1200" dirty="0">
                <a:solidFill>
                  <a:schemeClr val="tx1"/>
                </a:solidFill>
                <a:effectLst/>
                <a:latin typeface="+mn-lt"/>
                <a:ea typeface="+mn-ea"/>
                <a:cs typeface="+mn-cs"/>
              </a:rPr>
              <a:t>(M</a:t>
            </a:r>
            <a:r>
              <a:rPr lang="es-PY" sz="1200" b="0" i="0" kern="1200" dirty="0" err="1">
                <a:solidFill>
                  <a:schemeClr val="tx1"/>
                </a:solidFill>
                <a:effectLst/>
                <a:latin typeface="+mn-lt"/>
                <a:ea typeface="+mn-ea"/>
                <a:cs typeface="+mn-cs"/>
              </a:rPr>
              <a:t>ás</a:t>
            </a:r>
            <a:r>
              <a:rPr lang="es-PY" sz="1200" b="0" i="0" kern="1200" dirty="0">
                <a:solidFill>
                  <a:schemeClr val="tx1"/>
                </a:solidFill>
                <a:effectLst/>
                <a:latin typeface="+mn-lt"/>
                <a:ea typeface="+mn-ea"/>
                <a:cs typeface="+mn-cs"/>
              </a:rPr>
              <a:t> tiendas, más socios, e-</a:t>
            </a:r>
            <a:r>
              <a:rPr lang="es-PY" sz="1200" b="0" i="0" kern="1200" dirty="0" err="1">
                <a:solidFill>
                  <a:schemeClr val="tx1"/>
                </a:solidFill>
                <a:effectLst/>
                <a:latin typeface="+mn-lt"/>
                <a:ea typeface="+mn-ea"/>
                <a:cs typeface="+mn-cs"/>
              </a:rPr>
              <a:t>commerce</a:t>
            </a:r>
            <a:r>
              <a:rPr lang="en-US" sz="1200" b="0" i="0" kern="1200" dirty="0">
                <a:solidFill>
                  <a:schemeClr val="tx1"/>
                </a:solidFill>
                <a:effectLst/>
                <a:latin typeface="+mn-lt"/>
                <a:ea typeface="+mn-ea"/>
                <a:cs typeface="+mn-cs"/>
              </a:rPr>
              <a:t>) , marketing, </a:t>
            </a:r>
            <a:r>
              <a:rPr lang="en-US" sz="1200" b="0" i="0" kern="1200" dirty="0" err="1">
                <a:solidFill>
                  <a:schemeClr val="tx1"/>
                </a:solidFill>
                <a:effectLst/>
                <a:latin typeface="+mn-lt"/>
                <a:ea typeface="+mn-ea"/>
                <a:cs typeface="+mn-cs"/>
              </a:rPr>
              <a:t>servicios</a:t>
            </a:r>
            <a:r>
              <a:rPr lang="en-US" sz="1200" b="0" i="0" kern="1200" dirty="0">
                <a:solidFill>
                  <a:schemeClr val="tx1"/>
                </a:solidFill>
                <a:effectLst/>
                <a:latin typeface="+mn-lt"/>
                <a:ea typeface="+mn-ea"/>
                <a:cs typeface="+mn-cs"/>
              </a:rPr>
              <a:t> y </a:t>
            </a:r>
            <a:r>
              <a:rPr lang="en-US" sz="1200" b="0" i="0" kern="1200" dirty="0" err="1">
                <a:solidFill>
                  <a:schemeClr val="tx1"/>
                </a:solidFill>
                <a:effectLst/>
                <a:latin typeface="+mn-lt"/>
                <a:ea typeface="+mn-ea"/>
                <a:cs typeface="+mn-cs"/>
              </a:rPr>
              <a:t>comunicación</a:t>
            </a:r>
            <a:r>
              <a:rPr lang="en-US" sz="1200" b="0" i="0" kern="1200" dirty="0">
                <a:solidFill>
                  <a:schemeClr val="tx1"/>
                </a:solidFill>
                <a:effectLst/>
                <a:latin typeface="+mn-lt"/>
                <a:ea typeface="+mn-ea"/>
                <a:cs typeface="+mn-cs"/>
              </a:rPr>
              <a:t> para extender y </a:t>
            </a:r>
            <a:r>
              <a:rPr lang="en-US" sz="1200" b="0" i="0" kern="1200" dirty="0" err="1">
                <a:solidFill>
                  <a:schemeClr val="tx1"/>
                </a:solidFill>
                <a:effectLst/>
                <a:latin typeface="+mn-lt"/>
                <a:ea typeface="+mn-ea"/>
                <a:cs typeface="+mn-cs"/>
              </a:rPr>
              <a:t>asi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alcanzar</a:t>
            </a:r>
            <a:r>
              <a:rPr lang="en-US" sz="1200" b="0" i="0" kern="1200" dirty="0">
                <a:solidFill>
                  <a:schemeClr val="tx1"/>
                </a:solidFill>
                <a:effectLst/>
                <a:latin typeface="+mn-lt"/>
                <a:ea typeface="+mn-ea"/>
                <a:cs typeface="+mn-cs"/>
              </a:rPr>
              <a:t> las </a:t>
            </a:r>
            <a:r>
              <a:rPr lang="en-US" sz="1200" b="0" i="0" kern="1200" dirty="0" err="1">
                <a:solidFill>
                  <a:schemeClr val="tx1"/>
                </a:solidFill>
                <a:effectLst/>
                <a:latin typeface="+mn-lt"/>
                <a:ea typeface="+mn-ea"/>
                <a:cs typeface="+mn-cs"/>
              </a:rPr>
              <a:t>metas</a:t>
            </a:r>
            <a:r>
              <a:rPr lang="en-US" sz="1200" b="0" i="0" kern="1200" dirty="0">
                <a:solidFill>
                  <a:schemeClr val="tx1"/>
                </a:solidFill>
                <a:effectLst/>
                <a:latin typeface="+mn-lt"/>
                <a:ea typeface="+mn-ea"/>
                <a:cs typeface="+mn-cs"/>
              </a:rPr>
              <a:t>. </a:t>
            </a:r>
          </a:p>
          <a:p>
            <a:r>
              <a:rPr lang="en-US" sz="1200" b="1" i="0" kern="1200" dirty="0" err="1">
                <a:solidFill>
                  <a:schemeClr val="tx1"/>
                </a:solidFill>
                <a:effectLst/>
                <a:latin typeface="+mn-lt"/>
                <a:ea typeface="+mn-ea"/>
                <a:cs typeface="+mn-cs"/>
              </a:rPr>
              <a:t>Estrategia</a:t>
            </a:r>
            <a:r>
              <a:rPr lang="en-US" sz="1200" b="1" i="0" kern="1200" dirty="0">
                <a:solidFill>
                  <a:schemeClr val="tx1"/>
                </a:solidFill>
                <a:effectLst/>
                <a:latin typeface="+mn-lt"/>
                <a:ea typeface="+mn-ea"/>
                <a:cs typeface="+mn-cs"/>
              </a:rPr>
              <a:t> de </a:t>
            </a:r>
            <a:r>
              <a:rPr lang="en-US" sz="1200" b="1" i="0" kern="1200" dirty="0" err="1">
                <a:solidFill>
                  <a:schemeClr val="tx1"/>
                </a:solidFill>
                <a:effectLst/>
                <a:latin typeface="+mn-lt"/>
                <a:ea typeface="+mn-ea"/>
                <a:cs typeface="+mn-cs"/>
              </a:rPr>
              <a:t>Oferta</a:t>
            </a:r>
            <a:r>
              <a:rPr lang="en-US" sz="1200" b="1" i="0" kern="1200" dirty="0">
                <a:solidFill>
                  <a:schemeClr val="tx1"/>
                </a:solidFill>
                <a:effectLst/>
                <a:latin typeface="+mn-lt"/>
                <a:ea typeface="+mn-ea"/>
                <a:cs typeface="+mn-cs"/>
              </a:rPr>
              <a:t> del </a:t>
            </a:r>
            <a:r>
              <a:rPr lang="en-US" sz="1200" b="1" i="0" kern="1200" dirty="0" err="1">
                <a:solidFill>
                  <a:schemeClr val="tx1"/>
                </a:solidFill>
                <a:effectLst/>
                <a:latin typeface="+mn-lt"/>
                <a:ea typeface="+mn-ea"/>
                <a:cs typeface="+mn-cs"/>
              </a:rPr>
              <a:t>Producto</a:t>
            </a:r>
            <a:r>
              <a:rPr lang="en-U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Estrategia que se enfoque en el desarrollo y entrega de productos que ayuden a destacar porque nuestro producto es diferente a los demás cuales son sus funciones y conjunto de </a:t>
            </a:r>
            <a:r>
              <a:rPr lang="es-ES" sz="1200" b="0" i="0" kern="1200" dirty="0" err="1">
                <a:solidFill>
                  <a:schemeClr val="tx1"/>
                </a:solidFill>
                <a:effectLst/>
                <a:latin typeface="+mn-lt"/>
                <a:ea typeface="+mn-ea"/>
                <a:cs typeface="+mn-cs"/>
              </a:rPr>
              <a:t>caracteristicas</a:t>
            </a:r>
            <a:r>
              <a:rPr lang="es-ES" sz="1200" b="0" i="0" kern="1200" dirty="0">
                <a:solidFill>
                  <a:schemeClr val="tx1"/>
                </a:solidFill>
                <a:effectLst/>
                <a:latin typeface="+mn-lt"/>
                <a:ea typeface="+mn-ea"/>
                <a:cs typeface="+mn-cs"/>
              </a:rPr>
              <a:t> con relación a los requisitos actuales y futuros, no basta con decir que lo destaca actualmente entre otros sino que lo hará diferente al pasar los años.</a:t>
            </a:r>
            <a:endParaRPr lang="en-US" sz="1200" b="0" i="0" kern="1200" dirty="0">
              <a:solidFill>
                <a:schemeClr val="tx1"/>
              </a:solidFill>
              <a:effectLst/>
              <a:latin typeface="+mn-lt"/>
              <a:ea typeface="+mn-ea"/>
              <a:cs typeface="+mn-cs"/>
            </a:endParaRPr>
          </a:p>
          <a:p>
            <a:r>
              <a:rPr lang="es-PY" sz="1200" b="1" i="0" kern="1200" dirty="0">
                <a:solidFill>
                  <a:schemeClr val="tx1"/>
                </a:solidFill>
                <a:effectLst/>
                <a:latin typeface="+mn-lt"/>
                <a:ea typeface="+mn-ea"/>
                <a:cs typeface="+mn-cs"/>
              </a:rPr>
              <a:t>Estrategia Vertical/Industrial:</a:t>
            </a:r>
            <a:r>
              <a:rPr lang="es-PY" sz="1200" b="0"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estrategia de un proveedor para dirigir sus recursos(</a:t>
            </a:r>
            <a:r>
              <a:rPr lang="es-ES" sz="1200" b="0" i="0" kern="1200" dirty="0" err="1">
                <a:solidFill>
                  <a:schemeClr val="tx1"/>
                </a:solidFill>
                <a:effectLst/>
                <a:latin typeface="+mn-lt"/>
                <a:ea typeface="+mn-ea"/>
                <a:cs typeface="+mn-cs"/>
              </a:rPr>
              <a:t>Call</a:t>
            </a:r>
            <a:r>
              <a:rPr lang="es-ES" sz="1200" b="0" i="0" kern="1200" dirty="0">
                <a:solidFill>
                  <a:schemeClr val="tx1"/>
                </a:solidFill>
                <a:effectLst/>
                <a:latin typeface="+mn-lt"/>
                <a:ea typeface="+mn-ea"/>
                <a:cs typeface="+mn-cs"/>
              </a:rPr>
              <a:t> center, soporte, personas, </a:t>
            </a:r>
            <a:r>
              <a:rPr lang="es-ES" sz="1200" b="0" i="0" kern="1200" dirty="0" err="1">
                <a:solidFill>
                  <a:schemeClr val="tx1"/>
                </a:solidFill>
                <a:effectLst/>
                <a:latin typeface="+mn-lt"/>
                <a:ea typeface="+mn-ea"/>
                <a:cs typeface="+mn-cs"/>
              </a:rPr>
              <a:t>economico</a:t>
            </a:r>
            <a:r>
              <a:rPr lang="es-ES" sz="1200" b="0" i="0" kern="1200" dirty="0">
                <a:solidFill>
                  <a:schemeClr val="tx1"/>
                </a:solidFill>
                <a:effectLst/>
                <a:latin typeface="+mn-lt"/>
                <a:ea typeface="+mn-ea"/>
                <a:cs typeface="+mn-cs"/>
              </a:rPr>
              <a:t>), habilidades y ofertas para satisfacer las necesidades del mercado.</a:t>
            </a:r>
          </a:p>
          <a:p>
            <a:r>
              <a:rPr lang="es-PY" sz="1200" b="1" i="0" kern="1200" dirty="0">
                <a:solidFill>
                  <a:schemeClr val="tx1"/>
                </a:solidFill>
                <a:effectLst/>
                <a:latin typeface="+mn-lt"/>
                <a:ea typeface="+mn-ea"/>
                <a:cs typeface="+mn-cs"/>
              </a:rPr>
              <a:t>Innovación:</a:t>
            </a:r>
            <a:r>
              <a:rPr lang="es-PY" sz="1200" b="0"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Adquisición de recursos, experiencia o capital para obtener una ventaja competitiva, la inversión, la consolidación o la defensa contra la adquisición.</a:t>
            </a:r>
          </a:p>
          <a:p>
            <a:r>
              <a:rPr lang="es-PY" sz="1200" b="1" i="0" kern="1200" dirty="0">
                <a:solidFill>
                  <a:schemeClr val="tx1"/>
                </a:solidFill>
                <a:effectLst/>
                <a:latin typeface="+mn-lt"/>
                <a:ea typeface="+mn-ea"/>
                <a:cs typeface="+mn-cs"/>
              </a:rPr>
              <a:t>Estrategia Geográfica:</a:t>
            </a:r>
            <a:r>
              <a:rPr lang="es-PY" sz="1200" b="0"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La estrategia de un proveedor para dirigir recursos, habilidades y ofertas para satisfacer las necesidades de las regiones más allá de su "hogar" o área nativa, directamente a través de socios, canales y subsidiarias, según sea apropiado para esa región y mercado.</a:t>
            </a:r>
            <a:r>
              <a:rPr lang="es-PY" sz="1200" b="0"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r>
              <a:rPr lang="en-US" sz="1200" b="1" i="1" u="none" strike="noStrike" kern="1200" dirty="0" err="1">
                <a:solidFill>
                  <a:schemeClr val="tx1"/>
                </a:solidFill>
                <a:effectLst/>
                <a:latin typeface="+mn-lt"/>
                <a:ea typeface="+mn-ea"/>
                <a:cs typeface="+mn-cs"/>
              </a:rPr>
              <a:t>Capacidad</a:t>
            </a:r>
            <a:r>
              <a:rPr lang="en-US" sz="1200" b="1" i="1" u="none" strike="noStrike" kern="1200" dirty="0">
                <a:solidFill>
                  <a:schemeClr val="tx1"/>
                </a:solidFill>
                <a:effectLst/>
                <a:latin typeface="+mn-lt"/>
                <a:ea typeface="+mn-ea"/>
                <a:cs typeface="+mn-cs"/>
              </a:rPr>
              <a:t> para </a:t>
            </a:r>
            <a:r>
              <a:rPr lang="en-US" sz="1200" b="1" i="1" u="none" strike="noStrike" kern="1200" dirty="0" err="1">
                <a:solidFill>
                  <a:schemeClr val="tx1"/>
                </a:solidFill>
                <a:effectLst/>
                <a:latin typeface="+mn-lt"/>
                <a:ea typeface="+mn-ea"/>
                <a:cs typeface="+mn-cs"/>
              </a:rPr>
              <a:t>Ejecutar</a:t>
            </a:r>
            <a:endParaRPr lang="en-US" sz="1200" b="1" i="0" kern="1200" dirty="0">
              <a:solidFill>
                <a:schemeClr val="tx1"/>
              </a:solidFill>
              <a:effectLst/>
              <a:latin typeface="+mn-lt"/>
              <a:ea typeface="+mn-ea"/>
              <a:cs typeface="+mn-cs"/>
            </a:endParaRPr>
          </a:p>
          <a:p>
            <a:endParaRPr lang="es-PY" sz="1200" b="1" i="0" kern="1200" dirty="0">
              <a:solidFill>
                <a:schemeClr val="tx1"/>
              </a:solidFill>
              <a:effectLst/>
              <a:latin typeface="+mn-lt"/>
              <a:ea typeface="+mn-ea"/>
              <a:cs typeface="+mn-cs"/>
            </a:endParaRPr>
          </a:p>
          <a:p>
            <a:r>
              <a:rPr lang="es-PY" sz="1200" b="1" i="0" kern="1200" dirty="0">
                <a:solidFill>
                  <a:schemeClr val="tx1"/>
                </a:solidFill>
                <a:effectLst/>
                <a:latin typeface="+mn-lt"/>
                <a:ea typeface="+mn-ea"/>
                <a:cs typeface="+mn-cs"/>
              </a:rPr>
              <a:t>Producto/Servicio:</a:t>
            </a:r>
            <a:r>
              <a:rPr lang="es-PY" sz="1200" b="0"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Bienes y servicios básicos ofrecidos por el proveedor que compiten y sirven al mercado.</a:t>
            </a:r>
          </a:p>
          <a:p>
            <a:endParaRPr lang="en-US" sz="1200" b="1" i="0" kern="1200" dirty="0">
              <a:solidFill>
                <a:schemeClr val="tx1"/>
              </a:solidFill>
              <a:effectLst/>
              <a:latin typeface="+mn-lt"/>
              <a:ea typeface="+mn-ea"/>
              <a:cs typeface="+mn-cs"/>
            </a:endParaRPr>
          </a:p>
          <a:p>
            <a:r>
              <a:rPr lang="es-PY" sz="1200" b="1" i="0" kern="1200" dirty="0">
                <a:solidFill>
                  <a:schemeClr val="tx1"/>
                </a:solidFill>
                <a:effectLst/>
                <a:latin typeface="+mn-lt"/>
                <a:ea typeface="+mn-ea"/>
                <a:cs typeface="+mn-cs"/>
              </a:rPr>
              <a:t>Ejecución de Ventas/Precios:</a:t>
            </a:r>
            <a:r>
              <a:rPr lang="es-PY" sz="1200" b="0"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Las capacidades del proveedor en las actividades de las pre-ventas y la estructura que lo soportan. Este criterio incluyen las operaciones de gestión, fijación de precio y negociaciones/acuerdos, soporte a las preventas y la efectividad general del canal de ventas.</a:t>
            </a:r>
          </a:p>
          <a:p>
            <a:r>
              <a:rPr lang="es-ES" sz="1200" b="1" i="0" kern="1200" dirty="0">
                <a:solidFill>
                  <a:schemeClr val="tx1"/>
                </a:solidFill>
                <a:effectLst/>
                <a:latin typeface="+mn-lt"/>
                <a:ea typeface="+mn-ea"/>
                <a:cs typeface="+mn-cs"/>
              </a:rPr>
              <a:t>La capacidad de respuesta del mercado y su trayectoria: </a:t>
            </a:r>
            <a:r>
              <a:rPr lang="es-ES" sz="1200" b="0" i="0" kern="1200" dirty="0">
                <a:solidFill>
                  <a:schemeClr val="tx1"/>
                </a:solidFill>
                <a:effectLst/>
                <a:latin typeface="+mn-lt"/>
                <a:ea typeface="+mn-ea"/>
                <a:cs typeface="+mn-cs"/>
              </a:rPr>
              <a:t>Capacidad para responder, cambiar de dirección, ser flexible y lograr un éxito competitivo a medida que las oportunidades se desarrollan, los competidores actúan, las necesidades del cliente evolucionan y la dinámica del mercado cambia. Este criterio también considera la capacidad de respuesta del proveedor en el tiempo.</a:t>
            </a:r>
            <a:br>
              <a:rPr lang="en-US" sz="1200" b="0" i="0" kern="1200" dirty="0">
                <a:solidFill>
                  <a:schemeClr val="tx1"/>
                </a:solidFill>
                <a:effectLst/>
                <a:latin typeface="+mn-lt"/>
                <a:ea typeface="+mn-ea"/>
                <a:cs typeface="+mn-cs"/>
              </a:rPr>
            </a:br>
            <a:r>
              <a:rPr lang="es-PY" sz="1200" b="1" i="0" kern="1200" dirty="0">
                <a:solidFill>
                  <a:schemeClr val="tx1"/>
                </a:solidFill>
                <a:effectLst/>
                <a:latin typeface="+mn-lt"/>
                <a:ea typeface="+mn-ea"/>
                <a:cs typeface="+mn-cs"/>
              </a:rPr>
              <a:t>Ejecución de Marketing:</a:t>
            </a:r>
            <a:r>
              <a:rPr lang="es-PY" sz="1200" b="0"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La claridad, calidad, creatividad y eficacia de los programas diseñados para entregar el mensaje del proveedor para influenciar al mercado, promover su marca y negocio, incrementar el conocimiento de sus productos y servicios, y establecer una identidad positiva del producto, marca y proveedor en las mentes de los clientes. Una combinación de publicidad, promociones, liderazgo. </a:t>
            </a:r>
            <a:endParaRPr lang="en-U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Experiencia del cliente:</a:t>
            </a:r>
            <a:r>
              <a:rPr lang="es-ES" sz="1200" b="0" i="0" kern="1200" dirty="0">
                <a:solidFill>
                  <a:schemeClr val="tx1"/>
                </a:solidFill>
                <a:effectLst/>
                <a:latin typeface="+mn-lt"/>
                <a:ea typeface="+mn-ea"/>
                <a:cs typeface="+mn-cs"/>
              </a:rPr>
              <a:t> Productos, servicios y programas que permiten a los clientes tener éxito con los productos evaluados. Este criterio incluye la forma en que los clientes reciben soporte técnico, también puede incluir herramientas auxiliares, programas de soporte al cliente y su calidad.</a:t>
            </a:r>
          </a:p>
          <a:p>
            <a:endParaRPr lang="es-PY"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Operaciones:</a:t>
            </a:r>
            <a:r>
              <a:rPr lang="es-ES" sz="1200" b="0" i="0" kern="1200" dirty="0">
                <a:solidFill>
                  <a:schemeClr val="tx1"/>
                </a:solidFill>
                <a:effectLst/>
                <a:latin typeface="+mn-lt"/>
                <a:ea typeface="+mn-ea"/>
                <a:cs typeface="+mn-cs"/>
              </a:rPr>
              <a:t> La capacidad del proveedor para cumplir con sus objetivos y compromisos. Los factores incluyen la calidad de la estructura organizacional, tales como habilidades, experiencias, programas, sistemas y otros medios que permiten al proveedor operar de manera eficaz y eficiente.</a:t>
            </a:r>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3348925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2666408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aseline="0" dirty="0"/>
              <a:t>Esta herramienta apoyó la construcción de visualizaciones interactivas utilizando Data Discovery.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200" b="0" i="0" kern="1200" dirty="0">
                <a:solidFill>
                  <a:schemeClr val="tx1"/>
                </a:solidFill>
                <a:effectLst/>
                <a:latin typeface="+mn-lt"/>
                <a:ea typeface="+mn-ea"/>
                <a:cs typeface="+mn-cs"/>
              </a:rPr>
            </a:b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200" b="0" i="0" kern="1200" dirty="0">
                <a:solidFill>
                  <a:schemeClr val="tx1"/>
                </a:solidFill>
                <a:effectLst/>
                <a:latin typeface="+mn-lt"/>
                <a:ea typeface="+mn-ea"/>
                <a:cs typeface="+mn-cs"/>
              </a:rPr>
              <a:t> y limpieza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err="1">
                <a:solidFill>
                  <a:schemeClr val="tx1"/>
                </a:solidFill>
                <a:effectLst/>
                <a:latin typeface="+mn-lt"/>
                <a:ea typeface="+mn-ea"/>
                <a:cs typeface="+mn-cs"/>
              </a:rPr>
              <a:t>Mineria</a:t>
            </a:r>
            <a:r>
              <a:rPr lang="es-PY" sz="12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200" b="0" i="0" kern="1200" dirty="0">
              <a:solidFill>
                <a:schemeClr val="tx1"/>
              </a:solidFill>
              <a:effectLst/>
              <a:latin typeface="+mn-lt"/>
              <a:ea typeface="+mn-ea"/>
              <a:cs typeface="+mn-cs"/>
            </a:endParaRPr>
          </a:p>
          <a:p>
            <a:pPr rtl="0"/>
            <a:endParaRPr lang="es-PY"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18</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Comenzaremos por dar una introducción de lo que es Inteligencia de Negocios y sus potenciales beneficios.</a:t>
            </a:r>
          </a:p>
          <a:p>
            <a:pPr rtl="0"/>
            <a:endParaRPr lang="es-ES" sz="1200" kern="1200" baseline="0" dirty="0">
              <a:solidFill>
                <a:schemeClr val="tx1"/>
              </a:solidFill>
              <a:latin typeface="+mn-lt"/>
              <a:ea typeface="+mn-ea"/>
              <a:cs typeface="+mn-cs"/>
            </a:endParaRPr>
          </a:p>
          <a:p>
            <a:pPr rtl="0"/>
            <a:r>
              <a:rPr lang="es-ES" sz="1200" kern="1200" baseline="0" dirty="0">
                <a:solidFill>
                  <a:schemeClr val="tx1"/>
                </a:solidFill>
                <a:latin typeface="+mn-lt"/>
                <a:ea typeface="+mn-ea"/>
                <a:cs typeface="+mn-cs"/>
              </a:rPr>
              <a:t>Luego mostraremos una comparación de las metodologías utilizadas en el BI tradicional y las metodologías de DATA Discovery utilizadas hoy en día y por qué esto nos da valor agregado.</a:t>
            </a:r>
          </a:p>
          <a:p>
            <a:pPr rtl="0"/>
            <a:endParaRPr lang="es-ES" sz="1200" kern="1200" baseline="0" dirty="0">
              <a:solidFill>
                <a:schemeClr val="tx1"/>
              </a:solidFill>
              <a:latin typeface="+mn-lt"/>
              <a:ea typeface="+mn-ea"/>
              <a:cs typeface="+mn-cs"/>
            </a:endParaRPr>
          </a:p>
          <a:p>
            <a:pPr rtl="0"/>
            <a:r>
              <a:rPr lang="es-PY" sz="1200" baseline="0" dirty="0"/>
              <a:t>Hablaremos del software </a:t>
            </a:r>
            <a:r>
              <a:rPr lang="es-PY" sz="1200" baseline="0" dirty="0" err="1"/>
              <a:t>tableau</a:t>
            </a:r>
            <a:r>
              <a:rPr lang="es-PY" sz="1200" baseline="0" dirty="0"/>
              <a:t> y sus cualidades. </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mostrando algunos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se construyeron en base a datos de la ANDE y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en esta caso de la </a:t>
            </a:r>
            <a:r>
              <a:rPr lang="es-ES" sz="1200" kern="1200" baseline="0" dirty="0" err="1">
                <a:solidFill>
                  <a:schemeClr val="tx1"/>
                </a:solidFill>
                <a:latin typeface="+mn-lt"/>
                <a:ea typeface="+mn-ea"/>
                <a:cs typeface="+mn-cs"/>
              </a:rPr>
              <a:t>DirecciónGeneralEstadisticasEncuestasYCenso</a:t>
            </a:r>
            <a:r>
              <a:rPr lang="es-ES" sz="1200" kern="1200" baseline="0" dirty="0">
                <a:solidFill>
                  <a:schemeClr val="tx1"/>
                </a:solidFill>
                <a:latin typeface="+mn-lt"/>
                <a:ea typeface="+mn-ea"/>
                <a:cs typeface="+mn-cs"/>
              </a:rPr>
              <a:t> y la ANDE.</a:t>
            </a:r>
            <a:endParaRPr lang="es-PY" sz="1200" dirty="0"/>
          </a:p>
          <a:p>
            <a:endParaRPr lang="es-PY" dirty="0"/>
          </a:p>
          <a:p>
            <a:r>
              <a:rPr lang="es-PY" dirty="0"/>
              <a:t>4</a:t>
            </a:r>
            <a:r>
              <a:rPr lang="en-US" dirty="0"/>
              <a:t>2seg</a:t>
            </a:r>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79911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000129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r>
              <a:rPr lang="es-PY" dirty="0"/>
              <a:t>Esta imagen muestra los resultados de una encuesta realizada por Aberdeen </a:t>
            </a:r>
            <a:r>
              <a:rPr lang="es-PY" dirty="0" err="1"/>
              <a:t>Group</a:t>
            </a:r>
            <a:r>
              <a:rPr lang="es-PY" dirty="0"/>
              <a:t> una empresa muy reconocida a nivel mundial encargada de hacer encuestas sobre negocios desde el año 1988.</a:t>
            </a:r>
          </a:p>
          <a:p>
            <a:r>
              <a:rPr lang="es-PY" dirty="0"/>
              <a:t>Esta encuesta trata del uso de herramientas de BI dentro de las organizaciones,  la misma encontró que el 53% de los </a:t>
            </a:r>
            <a:r>
              <a:rPr lang="es-PY" dirty="0" err="1"/>
              <a:t>genrentes</a:t>
            </a:r>
            <a:r>
              <a:rPr lang="es-PY" dirty="0"/>
              <a:t> de organizaciones lideres utilizaron herramientas de BI al menos una vez por semana y solo 32% interactuaron con </a:t>
            </a:r>
            <a:r>
              <a:rPr lang="es-PY" dirty="0" err="1"/>
              <a:t>dashboard</a:t>
            </a:r>
            <a:r>
              <a:rPr lang="es-PY" dirty="0"/>
              <a:t> frecuentemente y un poco más del 34% de las organizaciones encuestadas han reconocido que “muchas decisiones fueron basadas en datos pobres”</a:t>
            </a:r>
          </a:p>
          <a:p>
            <a:endParaRPr lang="es-PY" dirty="0"/>
          </a:p>
          <a:p>
            <a:r>
              <a:rPr lang="es-PY" dirty="0"/>
              <a:t>45s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753092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90036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10390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8734587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08466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p>
          <a:p>
            <a:pPr rtl="0"/>
            <a:r>
              <a:rPr lang="es-PY" sz="1200" b="0" i="0" kern="1200" dirty="0">
                <a:solidFill>
                  <a:schemeClr val="tx1"/>
                </a:solidFill>
                <a:effectLst/>
                <a:latin typeface="+mn-lt"/>
                <a:ea typeface="+mn-ea"/>
                <a:cs typeface="+mn-cs"/>
              </a:rPr>
              <a:t>datos a información, información a conocimiento y conocimiento a sabiduría.</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PY" sz="1000" dirty="0"/>
              <a:t>Un ejemplo de lo que puede llegar a ser una ventaja competitiva es el </a:t>
            </a:r>
            <a:r>
              <a:rPr lang="es-PY" sz="1200" b="0" i="0" kern="1200" dirty="0">
                <a:solidFill>
                  <a:schemeClr val="tx1"/>
                </a:solidFill>
                <a:effectLst/>
                <a:latin typeface="+mn-lt"/>
                <a:ea typeface="+mn-ea"/>
                <a:cs typeface="+mn-cs"/>
              </a:rPr>
              <a:t>análisis de sentimiento que es extremadamente útil en la monitorización de las redes sociales ya que permite hacernos una idea de la opinión pública en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 que fue muy positiva por cierto.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1.45m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537973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Como mencionamos anteriormente la definición más común para BI es simplemente, la transformación de datos a información, información a conocimiento y conocimiento a sabiduría.</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Y cómo diferenciamos estos conceptos????</a:t>
            </a:r>
            <a:br>
              <a:rPr lang="es-PY" dirty="0"/>
            </a:br>
            <a:endParaRPr lang="es-PY" dirty="0"/>
          </a:p>
          <a:p>
            <a:r>
              <a:rPr lang="es-PY" dirty="0"/>
              <a:t>Datos:</a:t>
            </a:r>
          </a:p>
          <a:p>
            <a:r>
              <a:rPr lang="es-PY" dirty="0"/>
              <a:t>Son hechos y cifras sin procesar, sin ninguna interpretación ni ningún análisis añadido, datos en bruto, </a:t>
            </a:r>
            <a:r>
              <a:rPr lang="es-ES" sz="1200" b="0" i="0" kern="1200" dirty="0">
                <a:solidFill>
                  <a:schemeClr val="tx1"/>
                </a:solidFill>
                <a:effectLst/>
                <a:latin typeface="+mn-lt"/>
                <a:ea typeface="+mn-ea"/>
                <a:cs typeface="+mn-cs"/>
              </a:rPr>
              <a:t>son irrelevantes como apoyo a la toma de decisiones.</a:t>
            </a:r>
            <a:endParaRPr lang="es-PY" dirty="0"/>
          </a:p>
          <a:p>
            <a:r>
              <a:rPr lang="es-PY" dirty="0"/>
              <a:t>Ejemplos: </a:t>
            </a:r>
            <a:r>
              <a:rPr lang="es-PY" sz="1200" b="0" i="0" kern="1200" dirty="0">
                <a:solidFill>
                  <a:schemeClr val="tx1"/>
                </a:solidFill>
                <a:effectLst/>
                <a:latin typeface="+mn-lt"/>
                <a:ea typeface="+mn-ea"/>
                <a:cs typeface="+mn-cs"/>
              </a:rPr>
              <a:t>números, letras símbolos.</a:t>
            </a:r>
          </a:p>
          <a:p>
            <a:endParaRPr lang="es-PY" dirty="0"/>
          </a:p>
          <a:p>
            <a:r>
              <a:rPr lang="es-PY" dirty="0"/>
              <a:t>Información: </a:t>
            </a:r>
            <a:br>
              <a:rPr lang="es-PY" dirty="0"/>
            </a:br>
            <a:r>
              <a:rPr lang="es-PY" dirty="0"/>
              <a:t>Son datos que han sido interpretados a fin de que tengan sentido para el usuario. Responde a las preguntas Quién? Qué? Dónde? Y Cuándo? </a:t>
            </a:r>
          </a:p>
          <a:p>
            <a:r>
              <a:rPr lang="es-PY" sz="1200" b="0" i="0" kern="1200" dirty="0">
                <a:solidFill>
                  <a:schemeClr val="tx1"/>
                </a:solidFill>
                <a:effectLst/>
                <a:latin typeface="+mn-lt"/>
                <a:ea typeface="+mn-ea"/>
                <a:cs typeface="+mn-cs"/>
              </a:rPr>
              <a:t>Descripción de los datos, conocemos el contexto, conocemos como se relacionan estos datos(</a:t>
            </a:r>
            <a:r>
              <a:rPr lang="es-PY" dirty="0" err="1"/>
              <a:t>Ejemplos:</a:t>
            </a:r>
            <a:r>
              <a:rPr lang="es-PY" sz="1200" b="0" i="0" kern="1200" dirty="0" err="1">
                <a:solidFill>
                  <a:schemeClr val="tx1"/>
                </a:solidFill>
                <a:effectLst/>
                <a:latin typeface="+mn-lt"/>
                <a:ea typeface="+mn-ea"/>
                <a:cs typeface="+mn-cs"/>
              </a:rPr>
              <a:t>Las</a:t>
            </a:r>
            <a:r>
              <a:rPr lang="es-PY" sz="1200" b="0" i="0" kern="1200" dirty="0">
                <a:solidFill>
                  <a:schemeClr val="tx1"/>
                </a:solidFill>
                <a:effectLst/>
                <a:latin typeface="+mn-lt"/>
                <a:ea typeface="+mn-ea"/>
                <a:cs typeface="+mn-cs"/>
              </a:rPr>
              <a:t> ventas del mes)</a:t>
            </a:r>
            <a:endParaRPr lang="es-PY" dirty="0"/>
          </a:p>
          <a:p>
            <a:br>
              <a:rPr lang="es-PY" dirty="0"/>
            </a:br>
            <a:r>
              <a:rPr lang="es-PY" dirty="0"/>
              <a:t>Conocimiento: </a:t>
            </a:r>
          </a:p>
          <a:p>
            <a:r>
              <a:rPr lang="es-PY" dirty="0"/>
              <a:t>Es una combinación de información, experiencia y visión que puede ser beneficiosa para el individuo, saber que hacer con la información y poner en práctica. </a:t>
            </a:r>
          </a:p>
          <a:p>
            <a:r>
              <a:rPr lang="es-ES" sz="1200" b="0" i="0" kern="1200" dirty="0">
                <a:solidFill>
                  <a:schemeClr val="tx1"/>
                </a:solidFill>
                <a:effectLst/>
                <a:latin typeface="+mn-lt"/>
                <a:ea typeface="+mn-ea"/>
                <a:cs typeface="+mn-cs"/>
              </a:rPr>
              <a:t>En las organizaciones con frecuencia el conocimiento no sólo se encuentra dentro de documentos o almacenes de datos, sino que también esta en rutinas organizativas, procesos, prácticas, y normas.</a:t>
            </a:r>
          </a:p>
          <a:p>
            <a:r>
              <a:rPr lang="es-ES" sz="1200" b="0" i="0" kern="1200" dirty="0">
                <a:solidFill>
                  <a:schemeClr val="tx1"/>
                </a:solidFill>
                <a:effectLst/>
                <a:latin typeface="+mn-lt"/>
                <a:ea typeface="+mn-ea"/>
                <a:cs typeface="+mn-cs"/>
              </a:rPr>
              <a:t>Responde a las pregunta Cómo</a:t>
            </a:r>
            <a:r>
              <a:rPr lang="es-PY" dirty="0"/>
              <a:t>?</a:t>
            </a:r>
            <a:endParaRPr lang="es-ES" sz="1200" b="0" i="0" kern="1200" dirty="0">
              <a:solidFill>
                <a:schemeClr val="tx1"/>
              </a:solidFill>
              <a:effectLst/>
              <a:latin typeface="+mn-lt"/>
              <a:ea typeface="+mn-ea"/>
              <a:cs typeface="+mn-cs"/>
            </a:endParaRPr>
          </a:p>
          <a:p>
            <a:r>
              <a:rPr lang="es-PY" dirty="0"/>
              <a:t>A medida que uno va tomando decisiones estas vuelven a incrementar el conocimiento.</a:t>
            </a:r>
          </a:p>
          <a:p>
            <a:endParaRPr lang="es-PY" dirty="0"/>
          </a:p>
          <a:p>
            <a:r>
              <a:rPr lang="es-PY" dirty="0"/>
              <a:t>1.25m</a:t>
            </a:r>
          </a:p>
          <a:p>
            <a:endParaRPr lang="es-PY" dirty="0"/>
          </a:p>
          <a:p>
            <a:r>
              <a:rPr lang="es-ES" dirty="0"/>
              <a:t>El conocimiento es un proceso determinista. Cuando alguien "memoriza“ (Como suelen hacer los estudiantes que se preparan menos para las pruebas), entonces han acumulado conocimiento. Este conocimiento tiene un significado útil para ellos, pero no prevé, En sí mismo, una integración tal como se infiere un conocimiento adicional. </a:t>
            </a:r>
          </a:p>
          <a:p>
            <a:endParaRPr lang="es-ES" dirty="0"/>
          </a:p>
          <a:p>
            <a:r>
              <a:rPr lang="es-ES" dirty="0"/>
              <a:t>Por ejemplo, Los niños de la escuela primaria memorizan o acumulan conocimiento de la "tabla de multiplicar". Pueden decirle que "2 x 2 = 4" porque han acumulado ese conocimiento (está incluido en la tabla de multiplicar). Pero cuando se le pregunta cuánto es "1267 x 300", no pueden responder correctamente porque esa entrada no está en su tabla de multiplicar. Para responder correctamente a esta pregunta requiere una capacidad cognitiva y analítica verdadera que sólo se abarca en el siguiente nivel ... la sabiduría. </a:t>
            </a:r>
          </a:p>
          <a:p>
            <a:endParaRPr lang="es-PY" dirty="0"/>
          </a:p>
          <a:p>
            <a:endParaRPr lang="es-PY" dirty="0"/>
          </a:p>
          <a:p>
            <a:endParaRPr lang="es-PY" dirty="0"/>
          </a:p>
          <a:p>
            <a:endParaRPr lang="es-PY" dirty="0"/>
          </a:p>
          <a:p>
            <a:r>
              <a:rPr lang="es-PY" dirty="0" err="1"/>
              <a:t>Sabiduria</a:t>
            </a:r>
            <a:r>
              <a:rPr lang="es-PY" dirty="0"/>
              <a:t>:</a:t>
            </a:r>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ES" sz="1200" b="0" i="0" kern="1200" dirty="0">
              <a:solidFill>
                <a:schemeClr val="tx1"/>
              </a:solidFill>
              <a:effectLst/>
              <a:latin typeface="+mn-lt"/>
              <a:ea typeface="+mn-ea"/>
              <a:cs typeface="+mn-cs"/>
            </a:endParaRP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la energía consumida del semestre y si necesitamos datos de la energía que se consumió mes tras mes, basta con navegar por las distintas dimensiones ya presentes en la visualización sin ningún tipo de esperas, aumentando el poder de toma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No se necesita un conocimiento muy técnico, solo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p>
          <a:p>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entorno, esto aumenta el riesgo de que los conocimientos sobre el medio se vuelvan obsoletos.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1,30m</a:t>
            </a:r>
          </a:p>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En esta imagen se muestran algunos de los principales beneficios de BI que son las que siguen: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Se eliminan algunas dudas.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       Se toman decisiones en base a datos más sólidos, en lugar de adivinanzas y corazonadas, quizás hasta antes que la competencia.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Se obtienen</a:t>
            </a:r>
            <a:r>
              <a:rPr lang="es-PY" sz="1200" b="0" i="0" kern="1200" baseline="0" dirty="0">
                <a:solidFill>
                  <a:schemeClr val="tx1"/>
                </a:solidFill>
                <a:effectLst/>
                <a:latin typeface="+mn-lt"/>
                <a:ea typeface="+mn-ea"/>
                <a:cs typeface="+mn-cs"/>
              </a:rPr>
              <a:t> respuestas rápidas a las preguntas de negocio.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indent="-285750">
              <a:buFont typeface="Arial" panose="020B0604020202020204" pitchFamily="34" charset="0"/>
              <a:buChar char="•"/>
            </a:pPr>
            <a:r>
              <a:rPr lang="es-ES" sz="1200" dirty="0"/>
              <a:t>Se obtienen informaciones sobre el comportamiento de clientes(el más rentable,</a:t>
            </a:r>
            <a:r>
              <a:rPr lang="es-ES" sz="1200" baseline="0" dirty="0"/>
              <a:t> el segmento que esta siendo más productivo y así apostar más a este segmento), podría detectar que tengo un grupo de clientes que aunque este compuesto de un menor numero aún así son más rentables que otros grupos con mayor número</a:t>
            </a:r>
            <a:r>
              <a:rPr lang="es-ES" sz="1200" dirty="0"/>
              <a:t>)</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aprende a optimizar/coordinar las operaciones.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mejora</a:t>
            </a:r>
            <a:r>
              <a:rPr lang="es-ES" sz="1200" baseline="0" dirty="0"/>
              <a:t> la eficiencia, se r</a:t>
            </a:r>
            <a:r>
              <a:rPr lang="es-ES" sz="1200" dirty="0"/>
              <a:t>educen costos, mejora la comunicación.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p>
          <a:p>
            <a:pPr marL="285750" indent="-285750">
              <a:buFont typeface="Arial" panose="020B0604020202020204" pitchFamily="34" charset="0"/>
              <a:buChar char="•"/>
            </a:pPr>
            <a:endParaRPr lang="es-ES"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Sabemos que sabemos, Ejemplo: los productos más vendidos, son datos presentes, tangibles, y sabemos como relacionarlos, puede que no estén en su mejor forma y sabemos como refinarlos(ejemplo cambiando de carácter M a Masculino y de F a Femenino, redondeando un valor, dando formato a una fecha, agregando símbolo de moneda a un valor).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Sabemos que no sabemos, existen algunas </a:t>
            </a:r>
            <a:r>
              <a:rPr lang="es-PY" dirty="0" err="1"/>
              <a:t>incognitas</a:t>
            </a:r>
            <a:r>
              <a:rPr lang="es-PY" dirty="0"/>
              <a:t> que son fáciles de reconocer. Nosotros no sabemos como el clima será en el futuro, como será la economía el </a:t>
            </a:r>
            <a:r>
              <a:rPr lang="es-PY" dirty="0" err="1"/>
              <a:t>sgte</a:t>
            </a:r>
            <a:r>
              <a:rPr lang="es-PY" dirty="0"/>
              <a:t>. Año, y cuanto tiempo viviremos. Otras </a:t>
            </a:r>
            <a:r>
              <a:rPr lang="es-PY" dirty="0" err="1"/>
              <a:t>incongnitas</a:t>
            </a:r>
            <a:r>
              <a:rPr lang="es-PY" dirty="0"/>
              <a:t> son mas difíciles de reconocer. ¿Realmente conocemos nuestros clientes y sus comportamientos? ¿Realmente sabemos si nuestras publicidades funcionan? </a:t>
            </a:r>
            <a:r>
              <a:rPr lang="es-ES" dirty="0"/>
              <a:t>¿Realmente comprendemos las variables que impulsan el éxito de nuestras marcas?</a:t>
            </a: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Podríamos usar nuestros propios datos para encontrar lo que no sabemos que no sabemos.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1-Analizando datos que regularmente no analizamos: </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Empresas que se enfocan en captar clientes nuevos generalmente asumen que los clientes suscriptos a sus productos continuaran suscriptos  lo largo del tiempo, debido a esto quizás no analizan datos como el uso de los productos ni los datos de clientes que abandonaron su uso ya que asumieron que estos no lo harían y estos datos pueden esconder información útil como el por qué un cliente se suscribe a más de un producto y porque unos lo hacen solo una vez  y luego se marchan.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Solución posible: Analizar nuestras publicidades buscando cosas como: lo </a:t>
            </a:r>
            <a:r>
              <a:rPr lang="en-US" sz="1200" b="0" i="0" kern="1200" dirty="0">
                <a:solidFill>
                  <a:schemeClr val="tx1"/>
                </a:solidFill>
                <a:effectLst/>
                <a:latin typeface="+mn-lt"/>
                <a:ea typeface="+mn-ea"/>
                <a:cs typeface="+mn-cs"/>
              </a:rPr>
              <a:t>que conduce a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segunda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venta</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2-Analizando datos que ya </a:t>
            </a:r>
            <a:r>
              <a:rPr lang="es-PY" dirty="0" err="1"/>
              <a:t>analizabamos</a:t>
            </a:r>
            <a:r>
              <a:rPr lang="es-PY" dirty="0"/>
              <a:t>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mayoría de las empresas entre las semanas de navidad y año nuevo incrementan su plantel de funcionarios dicho de otra manera invierten más visando el incremento en sus ventas, el gerente al analizar las ganancias de la semana encuentra un incremento en sus ganancias pero al analizar de una forma más granular separándolo en días en lugar de semanas  encuentra que los fines de semana son más lucrativos que los días de semana lo que nos demuestra que cambiando la forma en que analizábamos ciertos datos nos puede resultar más efectivo.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2:30m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En esta imagen podemos darnos una idea de la diferencia existente entre Data Discovery y el BI Tradicional: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A simple vista se nota que en Data Discovery existe un menor número de procesos, esto nos permite aprender y responder con rapidez a las preguntas de negocio.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Por otro lado en BI Tradicional como existen más procesos y esto a su vez involucran distintos departamentos lo que nos lleva a perder mucho tiempo.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Como ejemplo podemos hablar de la construcción de un simple informe.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gerente se hace preguntas sobre le negocio. Para llegar a la respuesta este tiene que pasar su idea al departamento de desarrollo, que se va encargar del desarrollo y luego de un tiempo, este retorna al gerente. Quizás haya pasado mucho tiempo o quizás no responda a las preguntas formuladas. Si analizamos que pudo haber causado esto, podríamos hablar de una mala interpretación de la idea del gerente y esto conllevaría a que este proceso comience nuevamente, siempre y cuando el departamento de TI esté disponible, por que puede haber una fila de espera y con esto damos oportunidad a nuestra competencia.</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cambio, en data Discovery, cuando un gerente se hace una pregunta, será el quién construirá su propia visualización, ya que la herramienta es sencilla que no requiere de conocimientos muy técnicos, así logrará analizar sus datos con mucha rapidez, lo irá adecuando a medida que surjan mas preguntas, y esto es muy importante en entornos muy dinámicos.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1:25m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01-04-2017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01-04-2017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01-04-2017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01-04-2017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01-04-2017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01-04-2017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01-04-2017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01-04-2017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01-04-2017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01-04-2017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01-04-2017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01-04-2017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01-04-2017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01-04-2017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9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s-PY" sz="2800" spc="371">
                <a:latin typeface="TT Corals Thin DEMO" panose="02000506020000020003" pitchFamily="50" charset="-52"/>
              </a:rPr>
              <a:t>Aplicados a datos del paraguay</a:t>
            </a: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186" y="0"/>
            <a:ext cx="9435387" cy="7772400"/>
          </a:xfrm>
          <a:prstGeom prst="rect">
            <a:avLst/>
          </a:prstGeom>
        </p:spPr>
      </p:pic>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463"/>
          <p:cNvSpPr/>
          <p:nvPr/>
        </p:nvSpPr>
        <p:spPr>
          <a:xfrm>
            <a:off x="6096724" y="261311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63" name="Shape 463"/>
          <p:cNvSpPr/>
          <p:nvPr/>
        </p:nvSpPr>
        <p:spPr>
          <a:xfrm>
            <a:off x="2824352" y="4846351"/>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64" name="Shape 463"/>
          <p:cNvSpPr/>
          <p:nvPr/>
        </p:nvSpPr>
        <p:spPr>
          <a:xfrm>
            <a:off x="6100044" y="485682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4</a:t>
            </a:r>
          </a:p>
        </p:txBody>
      </p:sp>
      <p:sp>
        <p:nvSpPr>
          <p:cNvPr id="41" name="TextBox 40"/>
          <p:cNvSpPr txBox="1"/>
          <p:nvPr/>
        </p:nvSpPr>
        <p:spPr>
          <a:xfrm>
            <a:off x="1901281" y="3300604"/>
            <a:ext cx="1366991" cy="246221"/>
          </a:xfrm>
          <a:prstGeom prst="rect">
            <a:avLst/>
          </a:prstGeom>
          <a:noFill/>
        </p:spPr>
        <p:txBody>
          <a:bodyPr wrap="square" rtlCol="0">
            <a:spAutoFit/>
          </a:bodyPr>
          <a:lstStyle/>
          <a:p>
            <a:pPr algn="r" defTabSz="754380">
              <a:lnSpc>
                <a:spcPts val="1155"/>
              </a:lnSpc>
            </a:pPr>
            <a:r>
              <a:rPr lang="es-PY" sz="1600" dirty="0">
                <a:solidFill>
                  <a:prstClr val="white">
                    <a:lumMod val="50000"/>
                  </a:prstClr>
                </a:solidFill>
                <a:latin typeface="HK Grotesk" panose="00000500000000000000" pitchFamily="50" charset="0"/>
              </a:rPr>
              <a:t>Qué sucedió?</a:t>
            </a:r>
          </a:p>
        </p:txBody>
      </p:sp>
      <p:sp>
        <p:nvSpPr>
          <p:cNvPr id="42" name="TextBox 41"/>
          <p:cNvSpPr txBox="1"/>
          <p:nvPr/>
        </p:nvSpPr>
        <p:spPr>
          <a:xfrm>
            <a:off x="1447068" y="2842596"/>
            <a:ext cx="1821204" cy="523220"/>
          </a:xfrm>
          <a:prstGeom prst="rect">
            <a:avLst/>
          </a:prstGeom>
          <a:noFill/>
        </p:spPr>
        <p:txBody>
          <a:bodyPr wrap="none" rtlCol="0">
            <a:spAutoFit/>
          </a:bodyPr>
          <a:lstStyle/>
          <a:p>
            <a:pPr algn="r" defTabSz="754380"/>
            <a:r>
              <a:rPr lang="es-PY" sz="2800">
                <a:solidFill>
                  <a:schemeClr val="accent5">
                    <a:lumMod val="50000"/>
                  </a:schemeClr>
                </a:solidFill>
                <a:latin typeface="HK Grotesk Medium" panose="00000600000000000000" pitchFamily="50" charset="0"/>
              </a:rPr>
              <a:t>Descriptivo</a:t>
            </a:r>
          </a:p>
        </p:txBody>
      </p:sp>
      <p:sp>
        <p:nvSpPr>
          <p:cNvPr id="43" name="TextBox 42"/>
          <p:cNvSpPr txBox="1"/>
          <p:nvPr/>
        </p:nvSpPr>
        <p:spPr>
          <a:xfrm>
            <a:off x="1641120" y="5638684"/>
            <a:ext cx="1635316"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Por qué sucedió?</a:t>
            </a:r>
          </a:p>
        </p:txBody>
      </p:sp>
      <p:sp>
        <p:nvSpPr>
          <p:cNvPr id="44" name="TextBox 43"/>
          <p:cNvSpPr txBox="1"/>
          <p:nvPr/>
        </p:nvSpPr>
        <p:spPr>
          <a:xfrm>
            <a:off x="1416034" y="5156515"/>
            <a:ext cx="1883272" cy="523220"/>
          </a:xfrm>
          <a:prstGeom prst="rect">
            <a:avLst/>
          </a:prstGeom>
          <a:noFill/>
        </p:spPr>
        <p:txBody>
          <a:bodyPr wrap="none" rtlCol="0">
            <a:spAutoFit/>
          </a:bodyPr>
          <a:lstStyle/>
          <a:p>
            <a:pPr algn="r" defTabSz="754380"/>
            <a:r>
              <a:rPr lang="es-PY" sz="2800" dirty="0">
                <a:solidFill>
                  <a:schemeClr val="accent5">
                    <a:lumMod val="50000"/>
                  </a:schemeClr>
                </a:solidFill>
                <a:latin typeface="HK Grotesk Medium" panose="00000600000000000000" pitchFamily="50" charset="0"/>
              </a:rPr>
              <a:t>Diagnóstico</a:t>
            </a:r>
          </a:p>
        </p:txBody>
      </p:sp>
      <p:sp>
        <p:nvSpPr>
          <p:cNvPr id="45" name="TextBox 44"/>
          <p:cNvSpPr txBox="1"/>
          <p:nvPr/>
        </p:nvSpPr>
        <p:spPr>
          <a:xfrm>
            <a:off x="6828053" y="3281898"/>
            <a:ext cx="1248080"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pasará?</a:t>
            </a:r>
          </a:p>
        </p:txBody>
      </p:sp>
      <p:sp>
        <p:nvSpPr>
          <p:cNvPr id="56" name="TextBox 55"/>
          <p:cNvSpPr txBox="1"/>
          <p:nvPr/>
        </p:nvSpPr>
        <p:spPr>
          <a:xfrm>
            <a:off x="6832421" y="2859818"/>
            <a:ext cx="1641732" cy="523220"/>
          </a:xfrm>
          <a:prstGeom prst="rect">
            <a:avLst/>
          </a:prstGeom>
          <a:noFill/>
        </p:spPr>
        <p:txBody>
          <a:bodyPr wrap="none" rtlCol="0">
            <a:spAutoFit/>
          </a:bodyPr>
          <a:lstStyle>
            <a:defPPr>
              <a:defRPr lang="en-US"/>
            </a:defPPr>
            <a:lvl1pPr algn="r" defTabSz="754380">
              <a:defRPr sz="2800">
                <a:solidFill>
                  <a:schemeClr val="accent5">
                    <a:lumMod val="50000"/>
                  </a:schemeClr>
                </a:solidFill>
                <a:latin typeface="HK Grotesk Medium" panose="00000600000000000000" pitchFamily="50" charset="0"/>
              </a:defRPr>
            </a:lvl1pPr>
          </a:lstStyle>
          <a:p>
            <a:r>
              <a:rPr lang="es-PY" dirty="0"/>
              <a:t>Predictivo</a:t>
            </a:r>
          </a:p>
        </p:txBody>
      </p:sp>
      <p:sp>
        <p:nvSpPr>
          <p:cNvPr id="57" name="TextBox 56"/>
          <p:cNvSpPr txBox="1"/>
          <p:nvPr/>
        </p:nvSpPr>
        <p:spPr>
          <a:xfrm>
            <a:off x="6874254" y="5656849"/>
            <a:ext cx="1825804"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debería hacer?</a:t>
            </a:r>
          </a:p>
        </p:txBody>
      </p:sp>
      <p:sp>
        <p:nvSpPr>
          <p:cNvPr id="60" name="TextBox 59"/>
          <p:cNvSpPr txBox="1"/>
          <p:nvPr/>
        </p:nvSpPr>
        <p:spPr>
          <a:xfrm>
            <a:off x="6874254" y="5156515"/>
            <a:ext cx="1906227" cy="523220"/>
          </a:xfrm>
          <a:prstGeom prst="rect">
            <a:avLst/>
          </a:prstGeom>
          <a:noFill/>
        </p:spPr>
        <p:txBody>
          <a:bodyPr wrap="none" rtlCol="0">
            <a:spAutoFit/>
          </a:bodyPr>
          <a:lstStyle/>
          <a:p>
            <a:pPr defTabSz="754380"/>
            <a:r>
              <a:rPr lang="es-PY" sz="2800">
                <a:solidFill>
                  <a:schemeClr val="accent5">
                    <a:lumMod val="50000"/>
                  </a:schemeClr>
                </a:solidFill>
                <a:latin typeface="HK Grotesk Medium" panose="00000600000000000000" pitchFamily="50" charset="0"/>
              </a:rPr>
              <a:t>Prescriptivo</a:t>
            </a:r>
          </a:p>
        </p:txBody>
      </p:sp>
      <p:sp>
        <p:nvSpPr>
          <p:cNvPr id="61" name="Shape 463"/>
          <p:cNvSpPr/>
          <p:nvPr/>
        </p:nvSpPr>
        <p:spPr>
          <a:xfrm>
            <a:off x="2824352" y="2590613"/>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grpSp>
        <p:nvGrpSpPr>
          <p:cNvPr id="4" name="Group 3"/>
          <p:cNvGrpSpPr/>
          <p:nvPr/>
        </p:nvGrpSpPr>
        <p:grpSpPr>
          <a:xfrm>
            <a:off x="3042136" y="3163005"/>
            <a:ext cx="3469694" cy="3230082"/>
            <a:chOff x="2885197" y="3112726"/>
            <a:chExt cx="3469694" cy="3230082"/>
          </a:xfrm>
        </p:grpSpPr>
        <p:grpSp>
          <p:nvGrpSpPr>
            <p:cNvPr id="3" name="Group 2"/>
            <p:cNvGrpSpPr/>
            <p:nvPr/>
          </p:nvGrpSpPr>
          <p:grpSpPr>
            <a:xfrm>
              <a:off x="2885197" y="3112726"/>
              <a:ext cx="3469694" cy="3230082"/>
              <a:chOff x="2885197" y="3112726"/>
              <a:chExt cx="3469694" cy="3230082"/>
            </a:xfrm>
          </p:grpSpPr>
          <p:grpSp>
            <p:nvGrpSpPr>
              <p:cNvPr id="55" name="Group 114"/>
              <p:cNvGrpSpPr/>
              <p:nvPr/>
            </p:nvGrpSpPr>
            <p:grpSpPr>
              <a:xfrm>
                <a:off x="4273095" y="3112726"/>
                <a:ext cx="2081796" cy="3230082"/>
                <a:chOff x="0" y="-1"/>
                <a:chExt cx="4163590" cy="6460163"/>
              </a:xfrm>
            </p:grpSpPr>
            <p:sp>
              <p:nvSpPr>
                <p:cNvPr id="58" name="Shape 103"/>
                <p:cNvSpPr/>
                <p:nvPr/>
              </p:nvSpPr>
              <p:spPr>
                <a:xfrm>
                  <a:off x="1139158" y="4469317"/>
                  <a:ext cx="943220" cy="484075"/>
                </a:xfrm>
                <a:custGeom>
                  <a:avLst/>
                  <a:gdLst/>
                  <a:ahLst/>
                  <a:cxnLst>
                    <a:cxn ang="0">
                      <a:pos x="wd2" y="hd2"/>
                    </a:cxn>
                    <a:cxn ang="5400000">
                      <a:pos x="wd2" y="hd2"/>
                    </a:cxn>
                    <a:cxn ang="10800000">
                      <a:pos x="wd2" y="hd2"/>
                    </a:cxn>
                    <a:cxn ang="16200000">
                      <a:pos x="wd2" y="hd2"/>
                    </a:cxn>
                  </a:cxnLst>
                  <a:rect l="0" t="0" r="r" b="b"/>
                  <a:pathLst>
                    <a:path w="21600" h="21600" extrusionOk="0">
                      <a:moveTo>
                        <a:pt x="1224" y="0"/>
                      </a:moveTo>
                      <a:lnTo>
                        <a:pt x="21600" y="15846"/>
                      </a:lnTo>
                      <a:lnTo>
                        <a:pt x="20378" y="21600"/>
                      </a:lnTo>
                      <a:lnTo>
                        <a:pt x="0" y="5754"/>
                      </a:lnTo>
                      <a:lnTo>
                        <a:pt x="1224" y="0"/>
                      </a:lnTo>
                      <a:close/>
                    </a:path>
                  </a:pathLst>
                </a:custGeom>
                <a:solidFill>
                  <a:schemeClr val="accent2"/>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59" name="Shape 104"/>
                <p:cNvSpPr/>
                <p:nvPr/>
              </p:nvSpPr>
              <p:spPr>
                <a:xfrm>
                  <a:off x="1915283" y="2008323"/>
                  <a:ext cx="2248307" cy="3496349"/>
                </a:xfrm>
                <a:custGeom>
                  <a:avLst/>
                  <a:gdLst/>
                  <a:ahLst/>
                  <a:cxnLst>
                    <a:cxn ang="0">
                      <a:pos x="wd2" y="hd2"/>
                    </a:cxn>
                    <a:cxn ang="5400000">
                      <a:pos x="wd2" y="hd2"/>
                    </a:cxn>
                    <a:cxn ang="10800000">
                      <a:pos x="wd2" y="hd2"/>
                    </a:cxn>
                    <a:cxn ang="16200000">
                      <a:pos x="wd2" y="hd2"/>
                    </a:cxn>
                  </a:cxnLst>
                  <a:rect l="0" t="0" r="r" b="b"/>
                  <a:pathLst>
                    <a:path w="19734" h="21550" extrusionOk="0">
                      <a:moveTo>
                        <a:pt x="11254" y="67"/>
                      </a:moveTo>
                      <a:cubicBezTo>
                        <a:pt x="11071" y="-3"/>
                        <a:pt x="10858" y="-17"/>
                        <a:pt x="10656" y="20"/>
                      </a:cubicBezTo>
                      <a:cubicBezTo>
                        <a:pt x="10464" y="55"/>
                        <a:pt x="10300" y="137"/>
                        <a:pt x="10194" y="254"/>
                      </a:cubicBezTo>
                      <a:lnTo>
                        <a:pt x="8109" y="3875"/>
                      </a:lnTo>
                      <a:lnTo>
                        <a:pt x="7176" y="5456"/>
                      </a:lnTo>
                      <a:cubicBezTo>
                        <a:pt x="7103" y="5581"/>
                        <a:pt x="7102" y="5721"/>
                        <a:pt x="7177" y="5846"/>
                      </a:cubicBezTo>
                      <a:cubicBezTo>
                        <a:pt x="7251" y="5970"/>
                        <a:pt x="7395" y="6064"/>
                        <a:pt x="7570" y="6119"/>
                      </a:cubicBezTo>
                      <a:cubicBezTo>
                        <a:pt x="10920" y="7188"/>
                        <a:pt x="13178" y="9266"/>
                        <a:pt x="12905" y="11409"/>
                      </a:cubicBezTo>
                      <a:cubicBezTo>
                        <a:pt x="12494" y="14637"/>
                        <a:pt x="7535" y="17067"/>
                        <a:pt x="1914" y="15520"/>
                      </a:cubicBezTo>
                      <a:cubicBezTo>
                        <a:pt x="-761" y="17028"/>
                        <a:pt x="-607" y="19921"/>
                        <a:pt x="2221" y="21284"/>
                      </a:cubicBezTo>
                      <a:cubicBezTo>
                        <a:pt x="2409" y="21374"/>
                        <a:pt x="2601" y="21469"/>
                        <a:pt x="2822" y="21507"/>
                      </a:cubicBezTo>
                      <a:cubicBezTo>
                        <a:pt x="3269" y="21583"/>
                        <a:pt x="3716" y="21553"/>
                        <a:pt x="4142" y="21468"/>
                      </a:cubicBezTo>
                      <a:lnTo>
                        <a:pt x="4142" y="19800"/>
                      </a:lnTo>
                      <a:cubicBezTo>
                        <a:pt x="4142" y="18267"/>
                        <a:pt x="5918" y="17020"/>
                        <a:pt x="8101" y="17020"/>
                      </a:cubicBezTo>
                      <a:cubicBezTo>
                        <a:pt x="9656" y="17020"/>
                        <a:pt x="11039" y="17674"/>
                        <a:pt x="11623" y="18686"/>
                      </a:cubicBezTo>
                      <a:lnTo>
                        <a:pt x="11913" y="19186"/>
                      </a:lnTo>
                      <a:cubicBezTo>
                        <a:pt x="15756" y="18135"/>
                        <a:pt x="18714" y="15564"/>
                        <a:pt x="19489" y="12619"/>
                      </a:cubicBezTo>
                      <a:cubicBezTo>
                        <a:pt x="20839" y="7495"/>
                        <a:pt x="16410" y="2035"/>
                        <a:pt x="11254" y="67"/>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65" name="Shape 105"/>
                <p:cNvSpPr/>
                <p:nvPr/>
              </p:nvSpPr>
              <p:spPr>
                <a:xfrm rot="1760229">
                  <a:off x="808418" y="4254496"/>
                  <a:ext cx="1110794" cy="357159"/>
                </a:xfrm>
                <a:custGeom>
                  <a:avLst/>
                  <a:gdLst/>
                  <a:ahLst/>
                  <a:cxnLst>
                    <a:cxn ang="0">
                      <a:pos x="wd2" y="hd2"/>
                    </a:cxn>
                    <a:cxn ang="5400000">
                      <a:pos x="wd2" y="hd2"/>
                    </a:cxn>
                    <a:cxn ang="10800000">
                      <a:pos x="wd2" y="hd2"/>
                    </a:cxn>
                    <a:cxn ang="16200000">
                      <a:pos x="wd2" y="hd2"/>
                    </a:cxn>
                  </a:cxnLst>
                  <a:rect l="0" t="0" r="r" b="b"/>
                  <a:pathLst>
                    <a:path w="21600" h="21249" extrusionOk="0">
                      <a:moveTo>
                        <a:pt x="21100" y="1054"/>
                      </a:moveTo>
                      <a:cubicBezTo>
                        <a:pt x="17598" y="-328"/>
                        <a:pt x="14054" y="-351"/>
                        <a:pt x="10550" y="985"/>
                      </a:cubicBezTo>
                      <a:cubicBezTo>
                        <a:pt x="6929" y="2366"/>
                        <a:pt x="3382" y="5187"/>
                        <a:pt x="0" y="9377"/>
                      </a:cubicBezTo>
                      <a:lnTo>
                        <a:pt x="501" y="21249"/>
                      </a:lnTo>
                      <a:lnTo>
                        <a:pt x="21600" y="12932"/>
                      </a:lnTo>
                      <a:lnTo>
                        <a:pt x="21100" y="1054"/>
                      </a:ln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66" name="Shape 106"/>
                <p:cNvSpPr/>
                <p:nvPr/>
              </p:nvSpPr>
              <p:spPr>
                <a:xfrm>
                  <a:off x="0" y="4816348"/>
                  <a:ext cx="3998943" cy="1643814"/>
                </a:xfrm>
                <a:custGeom>
                  <a:avLst/>
                  <a:gdLst/>
                  <a:ahLst/>
                  <a:cxnLst>
                    <a:cxn ang="0">
                      <a:pos x="wd2" y="hd2"/>
                    </a:cxn>
                    <a:cxn ang="5400000">
                      <a:pos x="wd2" y="hd2"/>
                    </a:cxn>
                    <a:cxn ang="10800000">
                      <a:pos x="wd2" y="hd2"/>
                    </a:cxn>
                    <a:cxn ang="16200000">
                      <a:pos x="wd2" y="hd2"/>
                    </a:cxn>
                  </a:cxnLst>
                  <a:rect l="0" t="0" r="r" b="b"/>
                  <a:pathLst>
                    <a:path w="21600" h="21523" extrusionOk="0">
                      <a:moveTo>
                        <a:pt x="15199" y="3"/>
                      </a:moveTo>
                      <a:cubicBezTo>
                        <a:pt x="14021" y="111"/>
                        <a:pt x="13113" y="2547"/>
                        <a:pt x="13187" y="5398"/>
                      </a:cubicBezTo>
                      <a:lnTo>
                        <a:pt x="13187" y="12894"/>
                      </a:lnTo>
                      <a:lnTo>
                        <a:pt x="1892" y="12894"/>
                      </a:lnTo>
                      <a:cubicBezTo>
                        <a:pt x="846" y="12894"/>
                        <a:pt x="0" y="14952"/>
                        <a:pt x="0" y="17487"/>
                      </a:cubicBezTo>
                      <a:lnTo>
                        <a:pt x="0" y="21523"/>
                      </a:lnTo>
                      <a:lnTo>
                        <a:pt x="21600" y="21523"/>
                      </a:lnTo>
                      <a:cubicBezTo>
                        <a:pt x="21600" y="21523"/>
                        <a:pt x="21600" y="17487"/>
                        <a:pt x="21600" y="17487"/>
                      </a:cubicBezTo>
                      <a:cubicBezTo>
                        <a:pt x="21600" y="14952"/>
                        <a:pt x="20751" y="12894"/>
                        <a:pt x="19705" y="12894"/>
                      </a:cubicBezTo>
                      <a:lnTo>
                        <a:pt x="18966" y="12894"/>
                      </a:lnTo>
                      <a:lnTo>
                        <a:pt x="17168" y="3211"/>
                      </a:lnTo>
                      <a:cubicBezTo>
                        <a:pt x="16870" y="1218"/>
                        <a:pt x="16073" y="-77"/>
                        <a:pt x="15199" y="3"/>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nvGrpSpPr>
                <p:cNvPr id="67" name="Group 112"/>
                <p:cNvGrpSpPr/>
                <p:nvPr/>
              </p:nvGrpSpPr>
              <p:grpSpPr>
                <a:xfrm>
                  <a:off x="1486416" y="-1"/>
                  <a:ext cx="1931139" cy="3650008"/>
                  <a:chOff x="0" y="0"/>
                  <a:chExt cx="1931137" cy="3650006"/>
                </a:xfrm>
              </p:grpSpPr>
              <p:sp>
                <p:nvSpPr>
                  <p:cNvPr id="69" name="Shape 107"/>
                  <p:cNvSpPr/>
                  <p:nvPr/>
                </p:nvSpPr>
                <p:spPr>
                  <a:xfrm rot="1362301">
                    <a:off x="416811" y="1071358"/>
                    <a:ext cx="819350" cy="2324224"/>
                  </a:xfrm>
                  <a:prstGeom prst="roundRect">
                    <a:avLst>
                      <a:gd name="adj" fmla="val 28940"/>
                    </a:avLst>
                  </a:pr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sp>
                <p:nvSpPr>
                  <p:cNvPr id="70" name="Shape 108"/>
                  <p:cNvSpPr/>
                  <p:nvPr/>
                </p:nvSpPr>
                <p:spPr>
                  <a:xfrm>
                    <a:off x="33877" y="3144457"/>
                    <a:ext cx="646511" cy="505550"/>
                  </a:xfrm>
                  <a:custGeom>
                    <a:avLst/>
                    <a:gdLst/>
                    <a:ahLst/>
                    <a:cxnLst>
                      <a:cxn ang="0">
                        <a:pos x="wd2" y="hd2"/>
                      </a:cxn>
                      <a:cxn ang="5400000">
                        <a:pos x="wd2" y="hd2"/>
                      </a:cxn>
                      <a:cxn ang="10800000">
                        <a:pos x="wd2" y="hd2"/>
                      </a:cxn>
                      <a:cxn ang="16200000">
                        <a:pos x="wd2" y="hd2"/>
                      </a:cxn>
                    </a:cxnLst>
                    <a:rect l="0" t="0" r="r" b="b"/>
                    <a:pathLst>
                      <a:path w="21600" h="21600" extrusionOk="0">
                        <a:moveTo>
                          <a:pt x="2249" y="0"/>
                        </a:moveTo>
                        <a:lnTo>
                          <a:pt x="0" y="13174"/>
                        </a:lnTo>
                        <a:lnTo>
                          <a:pt x="15905" y="21600"/>
                        </a:lnTo>
                        <a:lnTo>
                          <a:pt x="21600" y="10251"/>
                        </a:lnTo>
                        <a:cubicBezTo>
                          <a:pt x="21600" y="10251"/>
                          <a:pt x="2249" y="0"/>
                          <a:pt x="2249"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1" name="Shape 109"/>
                  <p:cNvSpPr/>
                  <p:nvPr/>
                </p:nvSpPr>
                <p:spPr>
                  <a:xfrm>
                    <a:off x="1342609" y="173888"/>
                    <a:ext cx="481590" cy="402450"/>
                  </a:xfrm>
                  <a:custGeom>
                    <a:avLst/>
                    <a:gdLst/>
                    <a:ahLst/>
                    <a:cxnLst>
                      <a:cxn ang="0">
                        <a:pos x="wd2" y="hd2"/>
                      </a:cxn>
                      <a:cxn ang="5400000">
                        <a:pos x="wd2" y="hd2"/>
                      </a:cxn>
                      <a:cxn ang="10800000">
                        <a:pos x="wd2" y="hd2"/>
                      </a:cxn>
                      <a:cxn ang="16200000">
                        <a:pos x="wd2" y="hd2"/>
                      </a:cxn>
                    </a:cxnLst>
                    <a:rect l="0" t="0" r="r" b="b"/>
                    <a:pathLst>
                      <a:path w="21600" h="21600" extrusionOk="0">
                        <a:moveTo>
                          <a:pt x="21600" y="8453"/>
                        </a:moveTo>
                        <a:lnTo>
                          <a:pt x="4547" y="0"/>
                        </a:lnTo>
                        <a:lnTo>
                          <a:pt x="0" y="13147"/>
                        </a:lnTo>
                        <a:lnTo>
                          <a:pt x="17048" y="21600"/>
                        </a:lnTo>
                        <a:cubicBezTo>
                          <a:pt x="17048" y="21600"/>
                          <a:pt x="21600" y="8453"/>
                          <a:pt x="21600" y="8453"/>
                        </a:cubicBez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2" name="Shape 110"/>
                  <p:cNvSpPr/>
                  <p:nvPr/>
                </p:nvSpPr>
                <p:spPr>
                  <a:xfrm>
                    <a:off x="1026448" y="363585"/>
                    <a:ext cx="770287" cy="879292"/>
                  </a:xfrm>
                  <a:custGeom>
                    <a:avLst/>
                    <a:gdLst/>
                    <a:ahLst/>
                    <a:cxnLst>
                      <a:cxn ang="0">
                        <a:pos x="wd2" y="hd2"/>
                      </a:cxn>
                      <a:cxn ang="5400000">
                        <a:pos x="wd2" y="hd2"/>
                      </a:cxn>
                      <a:cxn ang="10800000">
                        <a:pos x="wd2" y="hd2"/>
                      </a:cxn>
                      <a:cxn ang="16200000">
                        <a:pos x="wd2" y="hd2"/>
                      </a:cxn>
                    </a:cxnLst>
                    <a:rect l="0" t="0" r="r" b="b"/>
                    <a:pathLst>
                      <a:path w="21600" h="21600" extrusionOk="0">
                        <a:moveTo>
                          <a:pt x="7854" y="0"/>
                        </a:moveTo>
                        <a:lnTo>
                          <a:pt x="0" y="16612"/>
                        </a:lnTo>
                        <a:lnTo>
                          <a:pt x="13746" y="21600"/>
                        </a:lnTo>
                        <a:lnTo>
                          <a:pt x="21600" y="4988"/>
                        </a:lnTo>
                        <a:cubicBezTo>
                          <a:pt x="21600" y="4988"/>
                          <a:pt x="7854" y="0"/>
                          <a:pt x="7854"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3" name="Shape 111"/>
                  <p:cNvSpPr/>
                  <p:nvPr/>
                </p:nvSpPr>
                <p:spPr>
                  <a:xfrm>
                    <a:off x="1374225" y="-1"/>
                    <a:ext cx="556913" cy="395919"/>
                  </a:xfrm>
                  <a:custGeom>
                    <a:avLst/>
                    <a:gdLst/>
                    <a:ahLst/>
                    <a:cxnLst>
                      <a:cxn ang="0">
                        <a:pos x="wd2" y="hd2"/>
                      </a:cxn>
                      <a:cxn ang="5400000">
                        <a:pos x="wd2" y="hd2"/>
                      </a:cxn>
                      <a:cxn ang="10800000">
                        <a:pos x="wd2" y="hd2"/>
                      </a:cxn>
                      <a:cxn ang="16200000">
                        <a:pos x="wd2" y="hd2"/>
                      </a:cxn>
                    </a:cxnLst>
                    <a:rect l="0" t="0" r="r" b="b"/>
                    <a:pathLst>
                      <a:path w="21222" h="21070" extrusionOk="0">
                        <a:moveTo>
                          <a:pt x="21008" y="13226"/>
                        </a:moveTo>
                        <a:cubicBezTo>
                          <a:pt x="21600" y="11226"/>
                          <a:pt x="20922" y="8932"/>
                          <a:pt x="19488" y="8104"/>
                        </a:cubicBezTo>
                        <a:lnTo>
                          <a:pt x="5998" y="300"/>
                        </a:lnTo>
                        <a:cubicBezTo>
                          <a:pt x="4564" y="-530"/>
                          <a:pt x="2920" y="420"/>
                          <a:pt x="2328" y="2420"/>
                        </a:cubicBezTo>
                        <a:lnTo>
                          <a:pt x="0" y="10264"/>
                        </a:lnTo>
                        <a:lnTo>
                          <a:pt x="18679" y="21070"/>
                        </a:lnTo>
                        <a:cubicBezTo>
                          <a:pt x="18679" y="21070"/>
                          <a:pt x="21008" y="13226"/>
                          <a:pt x="21008" y="13226"/>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sp>
              <p:nvSpPr>
                <p:cNvPr id="68" name="Shape 113"/>
                <p:cNvSpPr/>
                <p:nvPr/>
              </p:nvSpPr>
              <p:spPr>
                <a:xfrm>
                  <a:off x="2358675" y="1999170"/>
                  <a:ext cx="826284" cy="826284"/>
                </a:xfrm>
                <a:prstGeom prst="ellipse">
                  <a:avLst/>
                </a:pr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74" name="Group 118"/>
              <p:cNvGrpSpPr/>
              <p:nvPr/>
            </p:nvGrpSpPr>
            <p:grpSpPr>
              <a:xfrm>
                <a:off x="2885197" y="3619257"/>
                <a:ext cx="2064367" cy="1668209"/>
                <a:chOff x="0" y="0"/>
                <a:chExt cx="4128732" cy="3336417"/>
              </a:xfrm>
            </p:grpSpPr>
            <p:sp>
              <p:nvSpPr>
                <p:cNvPr id="75" name="Shape 115"/>
                <p:cNvSpPr/>
                <p:nvPr/>
              </p:nvSpPr>
              <p:spPr>
                <a:xfrm rot="1055828" flipH="1">
                  <a:off x="564932" y="794804"/>
                  <a:ext cx="3563800" cy="2274541"/>
                </a:xfrm>
                <a:custGeom>
                  <a:avLst/>
                  <a:gdLst/>
                  <a:ahLst/>
                  <a:cxnLst>
                    <a:cxn ang="0">
                      <a:pos x="wd2" y="hd2"/>
                    </a:cxn>
                    <a:cxn ang="5400000">
                      <a:pos x="wd2" y="hd2"/>
                    </a:cxn>
                    <a:cxn ang="10800000">
                      <a:pos x="wd2" y="hd2"/>
                    </a:cxn>
                    <a:cxn ang="16200000">
                      <a:pos x="wd2" y="hd2"/>
                    </a:cxn>
                  </a:cxnLst>
                  <a:rect l="0" t="0" r="r" b="b"/>
                  <a:pathLst>
                    <a:path w="21600" h="21600" extrusionOk="0">
                      <a:moveTo>
                        <a:pt x="9928" y="0"/>
                      </a:moveTo>
                      <a:lnTo>
                        <a:pt x="0" y="17958"/>
                      </a:lnTo>
                      <a:lnTo>
                        <a:pt x="7331" y="12986"/>
                      </a:lnTo>
                      <a:cubicBezTo>
                        <a:pt x="8540" y="12134"/>
                        <a:pt x="9847" y="11676"/>
                        <a:pt x="11172" y="11640"/>
                      </a:cubicBezTo>
                      <a:cubicBezTo>
                        <a:pt x="15403" y="11526"/>
                        <a:pt x="19247" y="15476"/>
                        <a:pt x="20867" y="21600"/>
                      </a:cubicBezTo>
                      <a:lnTo>
                        <a:pt x="21600" y="2244"/>
                      </a:lnTo>
                      <a:lnTo>
                        <a:pt x="9928" y="0"/>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6" name="Shape 116"/>
                <p:cNvSpPr/>
                <p:nvPr/>
              </p:nvSpPr>
              <p:spPr>
                <a:xfrm rot="1055828" flipH="1">
                  <a:off x="1517767" y="2263197"/>
                  <a:ext cx="2385026" cy="10732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819" y="20090"/>
                        <a:pt x="14051" y="18433"/>
                        <a:pt x="10296" y="16629"/>
                      </a:cubicBezTo>
                      <a:cubicBezTo>
                        <a:pt x="6852" y="14974"/>
                        <a:pt x="3419" y="13195"/>
                        <a:pt x="0" y="11294"/>
                      </a:cubicBezTo>
                      <a:lnTo>
                        <a:pt x="11673" y="0"/>
                      </a:lnTo>
                      <a:cubicBezTo>
                        <a:pt x="15698" y="83"/>
                        <a:pt x="19314" y="5490"/>
                        <a:pt x="20864" y="13747"/>
                      </a:cubicBezTo>
                      <a:cubicBezTo>
                        <a:pt x="21332" y="16237"/>
                        <a:pt x="21581" y="18902"/>
                        <a:pt x="21600" y="21600"/>
                      </a:cubicBezTo>
                      <a:close/>
                    </a:path>
                  </a:pathLst>
                </a:custGeom>
                <a:solidFill>
                  <a:schemeClr val="accent2">
                    <a:alpha val="53037"/>
                  </a:schemeClr>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7" name="Shape 117"/>
                <p:cNvSpPr/>
                <p:nvPr/>
              </p:nvSpPr>
              <p:spPr>
                <a:xfrm>
                  <a:off x="0" y="0"/>
                  <a:ext cx="2952956" cy="2952956"/>
                </a:xfrm>
                <a:prstGeom prst="ellipse">
                  <a:avLst/>
                </a:prstGeom>
                <a:solidFill>
                  <a:srgbClr val="FFFFFF"/>
                </a:solidFill>
                <a:ln w="9525" cap="flat">
                  <a:solidFill>
                    <a:schemeClr val="bg1">
                      <a:lumMod val="85000"/>
                    </a:schemeClr>
                  </a:solidFill>
                  <a:prstDash val="solid"/>
                  <a:miter lim="400000"/>
                </a:ln>
                <a:effectLst/>
              </p:spPr>
              <p:txBody>
                <a:bodyPr wrap="square" lIns="25400" tIns="25400" rIns="25400" bIns="254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78" name="TextBox 77"/>
            <p:cNvSpPr txBox="1"/>
            <p:nvPr/>
          </p:nvSpPr>
          <p:spPr>
            <a:xfrm>
              <a:off x="3038930" y="4229553"/>
              <a:ext cx="1134564" cy="338554"/>
            </a:xfrm>
            <a:prstGeom prst="rect">
              <a:avLst/>
            </a:prstGeom>
            <a:noFill/>
          </p:spPr>
          <p:txBody>
            <a:bodyPr wrap="square" rtlCol="0">
              <a:spAutoFit/>
            </a:bodyPr>
            <a:lstStyle/>
            <a:p>
              <a:pPr algn="ctr"/>
              <a:r>
                <a:rPr lang="es-PY" sz="1600" spc="50" dirty="0">
                  <a:latin typeface="HK Grotesk Medium" panose="00000600000000000000" pitchFamily="50" charset="0"/>
                </a:rPr>
                <a:t>Detalles</a:t>
              </a:r>
            </a:p>
          </p:txBody>
        </p:sp>
      </p:grpSp>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2015 </a:t>
            </a:r>
            <a:r>
              <a:rPr lang="ES-PY" sz="4400" noProof="1">
                <a:solidFill>
                  <a:srgbClr val="318CCA"/>
                </a:solidFill>
                <a:latin typeface="Open Sans"/>
                <a:ea typeface="Adobe Fangsong Std R" panose="02020400000000000000" pitchFamily="18" charset="-128"/>
              </a:rPr>
              <a:t>Cuadrante Mágico de Gartner</a:t>
            </a:r>
          </a:p>
        </p:txBody>
      </p:sp>
      <p:pic>
        <p:nvPicPr>
          <p:cNvPr id="2050" name="Picture 2" descr="https://cdnl.tblsft.com/sites/default/files/mq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5449" y="1261872"/>
            <a:ext cx="6510528" cy="6510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50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2016 </a:t>
            </a:r>
            <a:r>
              <a:rPr lang="ES-PY" sz="4400" noProof="1">
                <a:solidFill>
                  <a:srgbClr val="318CCA"/>
                </a:solidFill>
                <a:latin typeface="Open Sans"/>
                <a:ea typeface="Adobe Fangsong Std R" panose="02020400000000000000" pitchFamily="18" charset="-128"/>
              </a:rPr>
              <a:t>Cuadrante Mágico de Gartner</a:t>
            </a:r>
          </a:p>
        </p:txBody>
      </p:sp>
      <p:pic>
        <p:nvPicPr>
          <p:cNvPr id="1026" name="Picture 2" descr="https://cdnl.tblsft.com/sites/default/files/gartnerimg_assetpg_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4613" y="1266825"/>
            <a:ext cx="6172200" cy="650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157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pic>
        <p:nvPicPr>
          <p:cNvPr id="5" name="Picture Placeholder 4"/>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s-PY" sz="2000" b="0" i="0" u="none" strike="noStrike" kern="1200" cap="none" spc="0" normalizeH="0" baseline="0">
                <a:ln>
                  <a:noFill/>
                </a:ln>
                <a:solidFill>
                  <a:prstClr val="black"/>
                </a:solidFill>
                <a:effectLst/>
                <a:uLnTx/>
                <a:uFillTx/>
                <a:latin typeface="HK Grotesk Medium" panose="00000600000000000000" pitchFamily="50" charset="0"/>
                <a:ea typeface="+mn-ea"/>
                <a:cs typeface="+mn-cs"/>
              </a:rPr>
              <a:t>Iván Cáceres</a:t>
            </a: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a:solidFill>
                  <a:srgbClr val="C4C4C4"/>
                </a:solidFill>
                <a:latin typeface="TT Corals Thin DEMO" panose="02000506020000020003" pitchFamily="50" charset="-52"/>
              </a:rPr>
              <a:t>Aplicados a datos del paraguay</a:t>
            </a: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2" y="0"/>
            <a:ext cx="7439162" cy="583569"/>
          </a:xfrm>
        </p:spPr>
        <p:txBody>
          <a:bodyPr/>
          <a:lstStyle/>
          <a:p>
            <a:pPr algn="ctr" defTabSz="914400"/>
            <a:r>
              <a:rPr lang="es-ES" sz="4400" noProof="1">
                <a:solidFill>
                  <a:srgbClr val="318CCA"/>
                </a:solidFill>
                <a:latin typeface="Open Sans"/>
              </a:rPr>
              <a:t>Dashboards</a:t>
            </a:r>
            <a:endParaRPr lang="ES-PY" sz="4400" noProof="1">
              <a:solidFill>
                <a:srgbClr val="318CCA"/>
              </a:solidFill>
              <a:latin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1" y="564139"/>
            <a:ext cx="9516803" cy="691611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962420" y="151691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962420" y="186119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7" name="TextBox 26"/>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38" name="TextBox 37"/>
          <p:cNvSpPr txBox="1"/>
          <p:nvPr/>
        </p:nvSpPr>
        <p:spPr>
          <a:xfrm>
            <a:off x="-4679607" y="154264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39" name="TextBox 38"/>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253897" y="186951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633622" y="116824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633622" y="150404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1633622" y="187952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5249723" y="3619613"/>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2" y="4281234"/>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4" name="TextBox 23"/>
          <p:cNvSpPr txBox="1"/>
          <p:nvPr/>
        </p:nvSpPr>
        <p:spPr>
          <a:xfrm>
            <a:off x="1487047" y="4416253"/>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38" name="TextBox 37"/>
          <p:cNvSpPr txBox="1"/>
          <p:nvPr/>
        </p:nvSpPr>
        <p:spPr>
          <a:xfrm>
            <a:off x="1487047" y="418059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TextBox 19"/>
          <p:cNvSpPr txBox="1"/>
          <p:nvPr/>
        </p:nvSpPr>
        <p:spPr>
          <a:xfrm>
            <a:off x="-2787774" y="369653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TextBox 10"/>
          <p:cNvSpPr txBox="1"/>
          <p:nvPr/>
        </p:nvSpPr>
        <p:spPr>
          <a:xfrm>
            <a:off x="6577359" y="497191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0"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0" name="TextBox 19"/>
          <p:cNvSpPr txBox="1"/>
          <p:nvPr/>
        </p:nvSpPr>
        <p:spPr>
          <a:xfrm>
            <a:off x="6974942" y="4763851"/>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1" name="TextBox 20"/>
          <p:cNvSpPr txBox="1"/>
          <p:nvPr/>
        </p:nvSpPr>
        <p:spPr>
          <a:xfrm>
            <a:off x="6974941" y="5100988"/>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8368578" y="553113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s-PY"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634090" y="384811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411776" y="5822171"/>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1411776" y="582118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37505" y="59076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659882" y="6845706"/>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659882" y="6844724"/>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8451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6917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788722" y="694280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9973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783231"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406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525639"/>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831220"/>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3950205" y="6162307"/>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04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2319991" y="323248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82667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115571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98050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392209" y="57326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4214596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342" y="95780"/>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64" y="-180605"/>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 y="9366"/>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8191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7906576" y="2470423"/>
            <a:ext cx="1971339"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Conocimiento</a:t>
            </a:r>
          </a:p>
        </p:txBody>
      </p:sp>
      <p:sp>
        <p:nvSpPr>
          <p:cNvPr id="81" name="TextBox 80"/>
          <p:cNvSpPr txBox="1"/>
          <p:nvPr/>
        </p:nvSpPr>
        <p:spPr>
          <a:xfrm>
            <a:off x="4147493" y="3042831"/>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79" name="TextBox 78"/>
          <p:cNvSpPr txBox="1"/>
          <p:nvPr/>
        </p:nvSpPr>
        <p:spPr>
          <a:xfrm>
            <a:off x="2578777" y="5534052"/>
            <a:ext cx="895553"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Jerarquía de los Datos</a:t>
            </a:r>
            <a:endParaRPr lang="en-US" sz="4400" dirty="0">
              <a:solidFill>
                <a:srgbClr val="318CCA"/>
              </a:solidFill>
              <a:latin typeface="Open Sans"/>
              <a:ea typeface="Arvo" panose="02000000000000000000" pitchFamily="2" charset="0"/>
            </a:endParaRPr>
          </a:p>
        </p:txBody>
      </p:sp>
      <p:sp>
        <p:nvSpPr>
          <p:cNvPr id="29" name="Shape 1574"/>
          <p:cNvSpPr/>
          <p:nvPr/>
        </p:nvSpPr>
        <p:spPr>
          <a:xfrm>
            <a:off x="5807400" y="3398680"/>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4676102" y="3761135"/>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2" name="Shape 1577"/>
          <p:cNvSpPr/>
          <p:nvPr/>
        </p:nvSpPr>
        <p:spPr>
          <a:xfrm>
            <a:off x="5163036" y="3398681"/>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3363492" y="3761135"/>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5" name="Shape 1580"/>
          <p:cNvSpPr/>
          <p:nvPr/>
        </p:nvSpPr>
        <p:spPr>
          <a:xfrm flipV="1">
            <a:off x="2689616" y="5899318"/>
            <a:ext cx="673876" cy="295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flipV="1">
            <a:off x="8016532" y="2820508"/>
            <a:ext cx="1775583" cy="659"/>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flipV="1">
            <a:off x="4224338" y="3403061"/>
            <a:ext cx="1578032" cy="1513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609145" y="5545353"/>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5917473" y="3499995"/>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6953144" y="31236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4197878" y="3389197"/>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2636000" y="587788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9792115" y="279907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677552" y="5613502"/>
            <a:ext cx="2403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5917473" y="3558640"/>
            <a:ext cx="3466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lang="es-PY" sz="1800" dirty="0"/>
              <a:t>3</a:t>
            </a:r>
            <a:endParaRPr sz="1800" dirty="0"/>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400" noProof="1">
                <a:solidFill>
                  <a:srgbClr val="318CCA"/>
                </a:solidFill>
                <a:latin typeface="Open Sans"/>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8685</Words>
  <Application>Microsoft Office PowerPoint</Application>
  <PresentationFormat>Custom</PresentationFormat>
  <Paragraphs>604</Paragraphs>
  <Slides>52</Slides>
  <Notes>48</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52</vt:i4>
      </vt:variant>
    </vt:vector>
  </HeadingPairs>
  <TitlesOfParts>
    <vt:vector size="76" baseType="lpstr">
      <vt:lpstr>ＭＳ Ｐゴシック</vt:lpstr>
      <vt:lpstr>ＭＳ Ｐゴシック</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2017-04-01T15:19:58Z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